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 id="2147483804" r:id="rId2"/>
  </p:sldMasterIdLst>
  <p:notesMasterIdLst>
    <p:notesMasterId r:id="rId29"/>
  </p:notesMasterIdLst>
  <p:sldIdLst>
    <p:sldId id="271" r:id="rId3"/>
    <p:sldId id="289" r:id="rId4"/>
    <p:sldId id="288" r:id="rId5"/>
    <p:sldId id="262" r:id="rId6"/>
    <p:sldId id="264" r:id="rId7"/>
    <p:sldId id="265" r:id="rId8"/>
    <p:sldId id="257" r:id="rId9"/>
    <p:sldId id="258" r:id="rId10"/>
    <p:sldId id="259" r:id="rId11"/>
    <p:sldId id="272" r:id="rId12"/>
    <p:sldId id="268" r:id="rId13"/>
    <p:sldId id="270" r:id="rId14"/>
    <p:sldId id="275" r:id="rId15"/>
    <p:sldId id="294" r:id="rId16"/>
    <p:sldId id="290" r:id="rId17"/>
    <p:sldId id="276" r:id="rId18"/>
    <p:sldId id="279" r:id="rId19"/>
    <p:sldId id="280" r:id="rId20"/>
    <p:sldId id="292" r:id="rId21"/>
    <p:sldId id="293" r:id="rId22"/>
    <p:sldId id="281" r:id="rId23"/>
    <p:sldId id="282" r:id="rId24"/>
    <p:sldId id="284" r:id="rId25"/>
    <p:sldId id="285" r:id="rId26"/>
    <p:sldId id="286" r:id="rId27"/>
    <p:sldId id="287" r:id="rId28"/>
  </p:sldIdLst>
  <p:sldSz cx="9144000" cy="6858000" type="screen4x3"/>
  <p:notesSz cx="6815138" cy="9942513"/>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굴림" pitchFamily="34" charset="-127"/>
        <a:ea typeface="굴림" pitchFamily="34" charset="-127"/>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굴림" pitchFamily="34" charset="-127"/>
        <a:ea typeface="굴림" pitchFamily="34" charset="-127"/>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굴림" pitchFamily="34" charset="-127"/>
        <a:ea typeface="굴림" pitchFamily="34" charset="-127"/>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굴림" pitchFamily="34" charset="-127"/>
        <a:ea typeface="굴림" pitchFamily="34" charset="-127"/>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굴림" pitchFamily="34" charset="-127"/>
        <a:ea typeface="굴림" pitchFamily="34" charset="-127"/>
        <a:cs typeface="+mn-cs"/>
      </a:defRPr>
    </a:lvl5pPr>
    <a:lvl6pPr marL="2286000" algn="l" defTabSz="914400" rtl="0" eaLnBrk="1" latinLnBrk="0" hangingPunct="1">
      <a:defRPr kern="1200">
        <a:solidFill>
          <a:schemeClr val="bg1"/>
        </a:solidFill>
        <a:latin typeface="굴림" pitchFamily="34" charset="-127"/>
        <a:ea typeface="굴림" pitchFamily="34" charset="-127"/>
        <a:cs typeface="+mn-cs"/>
      </a:defRPr>
    </a:lvl6pPr>
    <a:lvl7pPr marL="2743200" algn="l" defTabSz="914400" rtl="0" eaLnBrk="1" latinLnBrk="0" hangingPunct="1">
      <a:defRPr kern="1200">
        <a:solidFill>
          <a:schemeClr val="bg1"/>
        </a:solidFill>
        <a:latin typeface="굴림" pitchFamily="34" charset="-127"/>
        <a:ea typeface="굴림" pitchFamily="34" charset="-127"/>
        <a:cs typeface="+mn-cs"/>
      </a:defRPr>
    </a:lvl7pPr>
    <a:lvl8pPr marL="3200400" algn="l" defTabSz="914400" rtl="0" eaLnBrk="1" latinLnBrk="0" hangingPunct="1">
      <a:defRPr kern="1200">
        <a:solidFill>
          <a:schemeClr val="bg1"/>
        </a:solidFill>
        <a:latin typeface="굴림" pitchFamily="34" charset="-127"/>
        <a:ea typeface="굴림" pitchFamily="34" charset="-127"/>
        <a:cs typeface="+mn-cs"/>
      </a:defRPr>
    </a:lvl8pPr>
    <a:lvl9pPr marL="3657600" algn="l" defTabSz="914400" rtl="0" eaLnBrk="1" latinLnBrk="0" hangingPunct="1">
      <a:defRPr kern="1200">
        <a:solidFill>
          <a:schemeClr val="bg1"/>
        </a:solidFill>
        <a:latin typeface="굴림" pitchFamily="34" charset="-127"/>
        <a:ea typeface="굴림"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653" y="528"/>
      </p:cViewPr>
      <p:guideLst>
        <p:guide orient="horz" pos="2162"/>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AutoShape 1"/>
          <p:cNvSpPr>
            <a:spLocks noChangeArrowheads="1"/>
          </p:cNvSpPr>
          <p:nvPr/>
        </p:nvSpPr>
        <p:spPr bwMode="auto">
          <a:xfrm>
            <a:off x="0" y="0"/>
            <a:ext cx="6815138" cy="9942513"/>
          </a:xfrm>
          <a:prstGeom prst="roundRect">
            <a:avLst>
              <a:gd name="adj" fmla="val 23"/>
            </a:avLst>
          </a:prstGeom>
          <a:solidFill>
            <a:srgbClr val="FFFFFF"/>
          </a:solidFill>
          <a:ln w="9360">
            <a:noFill/>
            <a:miter lim="800000"/>
            <a:headEnd/>
            <a:tailEnd/>
          </a:ln>
        </p:spPr>
        <p:txBody>
          <a:bodyPr wrap="none" anchor="ctr"/>
          <a:lstStyle/>
          <a:p>
            <a:endParaRPr lang="it-IT"/>
          </a:p>
        </p:txBody>
      </p:sp>
      <p:sp>
        <p:nvSpPr>
          <p:cNvPr id="41987" name="AutoShape 2"/>
          <p:cNvSpPr>
            <a:spLocks noChangeArrowheads="1"/>
          </p:cNvSpPr>
          <p:nvPr/>
        </p:nvSpPr>
        <p:spPr bwMode="auto">
          <a:xfrm>
            <a:off x="0" y="0"/>
            <a:ext cx="6815138" cy="9942513"/>
          </a:xfrm>
          <a:prstGeom prst="roundRect">
            <a:avLst>
              <a:gd name="adj" fmla="val 23"/>
            </a:avLst>
          </a:prstGeom>
          <a:solidFill>
            <a:srgbClr val="FFFFFF"/>
          </a:solidFill>
          <a:ln w="9525">
            <a:noFill/>
            <a:round/>
            <a:headEnd/>
            <a:tailEnd/>
          </a:ln>
        </p:spPr>
        <p:txBody>
          <a:bodyPr wrap="none" anchor="ctr"/>
          <a:lstStyle/>
          <a:p>
            <a:endParaRPr lang="it-IT"/>
          </a:p>
        </p:txBody>
      </p:sp>
      <p:sp>
        <p:nvSpPr>
          <p:cNvPr id="41988" name="AutoShape 3"/>
          <p:cNvSpPr>
            <a:spLocks noChangeArrowheads="1"/>
          </p:cNvSpPr>
          <p:nvPr/>
        </p:nvSpPr>
        <p:spPr bwMode="auto">
          <a:xfrm>
            <a:off x="0" y="0"/>
            <a:ext cx="6815138" cy="9942513"/>
          </a:xfrm>
          <a:prstGeom prst="roundRect">
            <a:avLst>
              <a:gd name="adj" fmla="val 23"/>
            </a:avLst>
          </a:prstGeom>
          <a:solidFill>
            <a:srgbClr val="FFFFFF"/>
          </a:solidFill>
          <a:ln w="9525">
            <a:noFill/>
            <a:round/>
            <a:headEnd/>
            <a:tailEnd/>
          </a:ln>
        </p:spPr>
        <p:txBody>
          <a:bodyPr wrap="none" anchor="ctr"/>
          <a:lstStyle/>
          <a:p>
            <a:endParaRPr lang="it-IT"/>
          </a:p>
        </p:txBody>
      </p:sp>
      <p:sp>
        <p:nvSpPr>
          <p:cNvPr id="41989" name="Text Box 4"/>
          <p:cNvSpPr txBox="1">
            <a:spLocks noChangeArrowheads="1"/>
          </p:cNvSpPr>
          <p:nvPr/>
        </p:nvSpPr>
        <p:spPr bwMode="auto">
          <a:xfrm>
            <a:off x="0" y="0"/>
            <a:ext cx="2952750" cy="496888"/>
          </a:xfrm>
          <a:prstGeom prst="rect">
            <a:avLst/>
          </a:prstGeom>
          <a:noFill/>
          <a:ln w="9525">
            <a:noFill/>
            <a:round/>
            <a:headEnd/>
            <a:tailEnd/>
          </a:ln>
        </p:spPr>
        <p:txBody>
          <a:bodyPr wrap="none" anchor="ctr"/>
          <a:lstStyle/>
          <a:p>
            <a:endParaRPr lang="it-IT"/>
          </a:p>
        </p:txBody>
      </p:sp>
      <p:sp>
        <p:nvSpPr>
          <p:cNvPr id="2053" name="Rectangle 5"/>
          <p:cNvSpPr>
            <a:spLocks noGrp="1" noChangeArrowheads="1"/>
          </p:cNvSpPr>
          <p:nvPr>
            <p:ph type="dt"/>
          </p:nvPr>
        </p:nvSpPr>
        <p:spPr bwMode="auto">
          <a:xfrm>
            <a:off x="3860800" y="0"/>
            <a:ext cx="2947988" cy="4921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맑은 고딕" pitchFamily="48" charset="0"/>
                <a:ea typeface="굴림" charset="-127"/>
              </a:defRPr>
            </a:lvl1pPr>
          </a:lstStyle>
          <a:p>
            <a:pPr>
              <a:defRPr/>
            </a:pPr>
            <a:endParaRPr lang="it-IT"/>
          </a:p>
        </p:txBody>
      </p:sp>
      <p:sp>
        <p:nvSpPr>
          <p:cNvPr id="41991" name="Rectangle 6"/>
          <p:cNvSpPr>
            <a:spLocks noGrp="1" noChangeArrowheads="1"/>
          </p:cNvSpPr>
          <p:nvPr>
            <p:ph type="sldImg"/>
          </p:nvPr>
        </p:nvSpPr>
        <p:spPr bwMode="auto">
          <a:xfrm>
            <a:off x="922338" y="746125"/>
            <a:ext cx="4967287" cy="3724275"/>
          </a:xfrm>
          <a:prstGeom prst="rect">
            <a:avLst/>
          </a:prstGeom>
          <a:noFill/>
          <a:ln w="9525">
            <a:noFill/>
            <a:round/>
            <a:headEnd/>
            <a:tailEnd/>
          </a:ln>
        </p:spPr>
      </p:sp>
      <p:sp>
        <p:nvSpPr>
          <p:cNvPr id="2055" name="Rectangle 7"/>
          <p:cNvSpPr>
            <a:spLocks noGrp="1" noChangeArrowheads="1"/>
          </p:cNvSpPr>
          <p:nvPr>
            <p:ph type="body"/>
          </p:nvPr>
        </p:nvSpPr>
        <p:spPr bwMode="auto">
          <a:xfrm>
            <a:off x="681038" y="4722813"/>
            <a:ext cx="5448300" cy="44704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smtClean="0"/>
          </a:p>
        </p:txBody>
      </p:sp>
      <p:sp>
        <p:nvSpPr>
          <p:cNvPr id="41993" name="Text Box 8"/>
          <p:cNvSpPr txBox="1">
            <a:spLocks noChangeArrowheads="1"/>
          </p:cNvSpPr>
          <p:nvPr/>
        </p:nvSpPr>
        <p:spPr bwMode="auto">
          <a:xfrm>
            <a:off x="0" y="9445625"/>
            <a:ext cx="2952750" cy="496888"/>
          </a:xfrm>
          <a:prstGeom prst="rect">
            <a:avLst/>
          </a:prstGeom>
          <a:noFill/>
          <a:ln w="9525">
            <a:noFill/>
            <a:round/>
            <a:headEnd/>
            <a:tailEnd/>
          </a:ln>
        </p:spPr>
        <p:txBody>
          <a:bodyPr wrap="none" anchor="ctr"/>
          <a:lstStyle/>
          <a:p>
            <a:endParaRPr lang="it-IT"/>
          </a:p>
        </p:txBody>
      </p:sp>
      <p:sp>
        <p:nvSpPr>
          <p:cNvPr id="2057" name="Rectangle 9"/>
          <p:cNvSpPr>
            <a:spLocks noGrp="1" noChangeArrowheads="1"/>
          </p:cNvSpPr>
          <p:nvPr>
            <p:ph type="sldNum"/>
          </p:nvPr>
        </p:nvSpPr>
        <p:spPr bwMode="auto">
          <a:xfrm>
            <a:off x="3860800" y="9445625"/>
            <a:ext cx="2947988" cy="4921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맑은 고딕" pitchFamily="48" charset="0"/>
                <a:ea typeface="굴림" charset="-127"/>
              </a:defRPr>
            </a:lvl1pPr>
          </a:lstStyle>
          <a:p>
            <a:pPr>
              <a:defRPr/>
            </a:pPr>
            <a:fld id="{B1D31C13-E24D-4FA9-87C5-1B5C71D0BB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p:sp>
      <p:sp>
        <p:nvSpPr>
          <p:cNvPr id="43011"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43012" name="Segnaposto numero diapositiva 3"/>
          <p:cNvSpPr>
            <a:spLocks noGrp="1"/>
          </p:cNvSpPr>
          <p:nvPr>
            <p:ph type="sldNum" sz="quarter"/>
          </p:nvPr>
        </p:nvSpPr>
        <p:spPr>
          <a:noFill/>
        </p:spPr>
        <p:txBody>
          <a:bodyPr/>
          <a:lstStyle/>
          <a:p>
            <a:pPr>
              <a:buFont typeface="Times New Roman" pitchFamily="18" charset="0"/>
              <a:buNone/>
            </a:pPr>
            <a:fld id="{B4B34B56-26C6-4B76-8C56-40136BB149B9}" type="slidenum">
              <a:rPr lang="it-IT" smtClean="0">
                <a:latin typeface="맑은 고딕" pitchFamily="34" charset="-127"/>
                <a:ea typeface="굴림" pitchFamily="34" charset="-127"/>
              </a:rPr>
              <a:pPr>
                <a:buFont typeface="Times New Roman" pitchFamily="18" charset="0"/>
                <a:buNone/>
              </a:pPr>
              <a:t>1</a:t>
            </a:fld>
            <a:endParaRPr lang="it-IT" smtClean="0">
              <a:latin typeface="맑은 고딕" pitchFamily="34" charset="-127"/>
              <a:ea typeface="굴림"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p:sp>
      <p:sp>
        <p:nvSpPr>
          <p:cNvPr id="52227"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52228" name="Segnaposto numero diapositiva 3"/>
          <p:cNvSpPr>
            <a:spLocks noGrp="1"/>
          </p:cNvSpPr>
          <p:nvPr>
            <p:ph type="sldNum" sz="quarter"/>
          </p:nvPr>
        </p:nvSpPr>
        <p:spPr>
          <a:noFill/>
        </p:spPr>
        <p:txBody>
          <a:bodyPr/>
          <a:lstStyle/>
          <a:p>
            <a:pPr>
              <a:buFont typeface="Times New Roman" pitchFamily="18" charset="0"/>
              <a:buNone/>
            </a:pPr>
            <a:fld id="{A4C5BC14-DC77-4F8A-835B-BC7895807137}" type="slidenum">
              <a:rPr lang="en-US" smtClean="0">
                <a:latin typeface="맑은 고딕" pitchFamily="34" charset="-127"/>
                <a:ea typeface="굴림" pitchFamily="34" charset="-127"/>
              </a:rPr>
              <a:pPr>
                <a:buFont typeface="Times New Roman" pitchFamily="18" charset="0"/>
                <a:buNone/>
              </a:pPr>
              <a:t>17</a:t>
            </a:fld>
            <a:endParaRPr lang="en-US" smtClean="0">
              <a:latin typeface="맑은 고딕" pitchFamily="34" charset="-127"/>
              <a:ea typeface="굴림" pitchFamily="34"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p:sp>
      <p:sp>
        <p:nvSpPr>
          <p:cNvPr id="53251"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53252" name="Segnaposto numero diapositiva 3"/>
          <p:cNvSpPr>
            <a:spLocks noGrp="1"/>
          </p:cNvSpPr>
          <p:nvPr>
            <p:ph type="sldNum" sz="quarter"/>
          </p:nvPr>
        </p:nvSpPr>
        <p:spPr>
          <a:noFill/>
        </p:spPr>
        <p:txBody>
          <a:bodyPr/>
          <a:lstStyle/>
          <a:p>
            <a:pPr>
              <a:buFont typeface="Times New Roman" pitchFamily="18" charset="0"/>
              <a:buNone/>
            </a:pPr>
            <a:fld id="{80A6D932-38E6-4C31-A742-693317CF80A3}" type="slidenum">
              <a:rPr lang="en-US" smtClean="0">
                <a:latin typeface="맑은 고딕" pitchFamily="34" charset="-127"/>
                <a:ea typeface="굴림" pitchFamily="34" charset="-127"/>
              </a:rPr>
              <a:pPr>
                <a:buFont typeface="Times New Roman" pitchFamily="18" charset="0"/>
                <a:buNone/>
              </a:pPr>
              <a:t>21</a:t>
            </a:fld>
            <a:endParaRPr lang="en-US" smtClean="0">
              <a:latin typeface="맑은 고딕" pitchFamily="34" charset="-127"/>
              <a:ea typeface="굴림"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p:spPr>
        <p:txBody>
          <a:bodyPr/>
          <a:lstStyle/>
          <a:p>
            <a:pPr>
              <a:buFont typeface="Times New Roman" pitchFamily="18" charset="0"/>
              <a:buNone/>
            </a:pPr>
            <a:fld id="{21AE1F5A-890C-4E59-B84F-692F9F9AF4A7}" type="slidenum">
              <a:rPr lang="en-US" smtClean="0">
                <a:latin typeface="맑은 고딕" pitchFamily="34" charset="-127"/>
                <a:ea typeface="굴림" pitchFamily="34" charset="-127"/>
              </a:rPr>
              <a:pPr>
                <a:buFont typeface="Times New Roman" pitchFamily="18" charset="0"/>
                <a:buNone/>
              </a:pPr>
              <a:t>4</a:t>
            </a:fld>
            <a:endParaRPr lang="en-US" smtClean="0">
              <a:latin typeface="맑은 고딕" pitchFamily="34" charset="-127"/>
              <a:ea typeface="굴림" pitchFamily="34" charset="-127"/>
            </a:endParaRPr>
          </a:p>
        </p:txBody>
      </p:sp>
      <p:sp>
        <p:nvSpPr>
          <p:cNvPr id="44035" name="Text Box 1"/>
          <p:cNvSpPr txBox="1">
            <a:spLocks noChangeArrowheads="1"/>
          </p:cNvSpPr>
          <p:nvPr/>
        </p:nvSpPr>
        <p:spPr bwMode="auto">
          <a:xfrm>
            <a:off x="922338" y="746125"/>
            <a:ext cx="4972050" cy="3729038"/>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44036" name="Text Box 2"/>
          <p:cNvSpPr>
            <a:spLocks noChangeArrowheads="1"/>
          </p:cNvSpPr>
          <p:nvPr>
            <p:ph type="body"/>
          </p:nvPr>
        </p:nvSpPr>
        <p:spPr>
          <a:xfrm>
            <a:off x="681038" y="4722813"/>
            <a:ext cx="5453062" cy="4475162"/>
          </a:xfrm>
          <a:noFill/>
          <a:ln/>
        </p:spPr>
        <p:txBody>
          <a:bodyPr/>
          <a:lstStyle/>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Global muscles은 기능에 따라 다시 mobilizer, stabilizer로 분리할 수 있음</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Local stabilizer: segmental stability</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Global stabilizer: eccentrically to control range of motion</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                         produce movement with stability</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Global mobility: 움직임에 주로 관여</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                       load or high speed movement 시 eccentric contraction을 통해 stability 제공</a:t>
            </a:r>
          </a:p>
        </p:txBody>
      </p:sp>
      <p:sp>
        <p:nvSpPr>
          <p:cNvPr id="44037" name="Text Box 3"/>
          <p:cNvSpPr txBox="1">
            <a:spLocks noChangeArrowheads="1"/>
          </p:cNvSpPr>
          <p:nvPr/>
        </p:nvSpPr>
        <p:spPr bwMode="auto">
          <a:xfrm>
            <a:off x="3860800" y="9445625"/>
            <a:ext cx="2952750" cy="496888"/>
          </a:xfrm>
          <a:prstGeom prst="rect">
            <a:avLst/>
          </a:prstGeom>
          <a:noFill/>
          <a:ln w="9525">
            <a:noFill/>
            <a:round/>
            <a:headEnd/>
            <a:tailEnd/>
          </a:ln>
        </p:spPr>
        <p:txBody>
          <a:bodyPr lIns="90000" tIns="46800" rIns="90000" bIns="46800" anchor="b"/>
          <a:lstStyle/>
          <a:p>
            <a:pPr algn="r">
              <a:tabLst>
                <a:tab pos="723900" algn="l"/>
                <a:tab pos="1447800" algn="l"/>
                <a:tab pos="2171700" algn="l"/>
                <a:tab pos="2895600" algn="l"/>
              </a:tabLst>
            </a:pPr>
            <a:fld id="{D1591EE4-AB72-4DD2-9BE9-B65A2F538B82}" type="slidenum">
              <a:rPr lang="en-US" sz="1200">
                <a:solidFill>
                  <a:srgbClr val="000000"/>
                </a:solidFill>
                <a:latin typeface="맑은 고딕" pitchFamily="34" charset="-127"/>
              </a:rPr>
              <a:pPr algn="r">
                <a:tabLst>
                  <a:tab pos="723900" algn="l"/>
                  <a:tab pos="1447800" algn="l"/>
                  <a:tab pos="2171700" algn="l"/>
                  <a:tab pos="2895600" algn="l"/>
                </a:tabLst>
              </a:pPr>
              <a:t>4</a:t>
            </a:fld>
            <a:endParaRPr lang="en-US" sz="1200">
              <a:solidFill>
                <a:srgbClr val="000000"/>
              </a:solidFill>
              <a:latin typeface="맑은 고딕"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p:nvPr>
        </p:nvSpPr>
        <p:spPr>
          <a:noFill/>
        </p:spPr>
        <p:txBody>
          <a:bodyPr/>
          <a:lstStyle/>
          <a:p>
            <a:pPr>
              <a:buFont typeface="Times New Roman" pitchFamily="18" charset="0"/>
              <a:buNone/>
            </a:pPr>
            <a:fld id="{A3578533-196A-440D-B764-98B417500B07}" type="slidenum">
              <a:rPr lang="en-US" smtClean="0">
                <a:latin typeface="맑은 고딕" pitchFamily="34" charset="-127"/>
                <a:ea typeface="굴림" pitchFamily="34" charset="-127"/>
              </a:rPr>
              <a:pPr>
                <a:buFont typeface="Times New Roman" pitchFamily="18" charset="0"/>
                <a:buNone/>
              </a:pPr>
              <a:t>5</a:t>
            </a:fld>
            <a:endParaRPr lang="en-US" smtClean="0">
              <a:latin typeface="맑은 고딕" pitchFamily="34" charset="-127"/>
              <a:ea typeface="굴림" pitchFamily="34" charset="-127"/>
            </a:endParaRPr>
          </a:p>
        </p:txBody>
      </p:sp>
      <p:sp>
        <p:nvSpPr>
          <p:cNvPr id="45059" name="Text Box 1"/>
          <p:cNvSpPr txBox="1">
            <a:spLocks noChangeArrowheads="1"/>
          </p:cNvSpPr>
          <p:nvPr/>
        </p:nvSpPr>
        <p:spPr bwMode="auto">
          <a:xfrm>
            <a:off x="922338" y="746125"/>
            <a:ext cx="4972050" cy="3729038"/>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45060" name="Text Box 2"/>
          <p:cNvSpPr>
            <a:spLocks noChangeArrowheads="1"/>
          </p:cNvSpPr>
          <p:nvPr>
            <p:ph type="body"/>
          </p:nvPr>
        </p:nvSpPr>
        <p:spPr>
          <a:xfrm>
            <a:off x="681038" y="4722813"/>
            <a:ext cx="5453062" cy="4475162"/>
          </a:xfrm>
          <a:noFill/>
          <a:ln/>
        </p:spPr>
        <p:txBody>
          <a:bodyPr/>
          <a:lstStyle/>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근육의 약화가 일어나게 되면 다음과 같은 변화가 나타나 stability에도 영향을 주게 되어 통증을 야기할 수 있다.</a:t>
            </a:r>
          </a:p>
        </p:txBody>
      </p:sp>
      <p:sp>
        <p:nvSpPr>
          <p:cNvPr id="45061" name="Text Box 3"/>
          <p:cNvSpPr txBox="1">
            <a:spLocks noChangeArrowheads="1"/>
          </p:cNvSpPr>
          <p:nvPr/>
        </p:nvSpPr>
        <p:spPr bwMode="auto">
          <a:xfrm>
            <a:off x="3860800" y="9445625"/>
            <a:ext cx="2952750" cy="496888"/>
          </a:xfrm>
          <a:prstGeom prst="rect">
            <a:avLst/>
          </a:prstGeom>
          <a:noFill/>
          <a:ln w="9525">
            <a:noFill/>
            <a:round/>
            <a:headEnd/>
            <a:tailEnd/>
          </a:ln>
        </p:spPr>
        <p:txBody>
          <a:bodyPr lIns="90000" tIns="46800" rIns="90000" bIns="46800" anchor="b"/>
          <a:lstStyle/>
          <a:p>
            <a:pPr algn="r">
              <a:tabLst>
                <a:tab pos="723900" algn="l"/>
                <a:tab pos="1447800" algn="l"/>
                <a:tab pos="2171700" algn="l"/>
                <a:tab pos="2895600" algn="l"/>
              </a:tabLst>
            </a:pPr>
            <a:fld id="{1E9A975F-3CE5-4D91-A751-EBFF85BACF20}" type="slidenum">
              <a:rPr lang="en-US" sz="1200">
                <a:solidFill>
                  <a:srgbClr val="000000"/>
                </a:solidFill>
                <a:latin typeface="맑은 고딕" pitchFamily="34" charset="-127"/>
              </a:rPr>
              <a:pPr algn="r">
                <a:tabLst>
                  <a:tab pos="723900" algn="l"/>
                  <a:tab pos="1447800" algn="l"/>
                  <a:tab pos="2171700" algn="l"/>
                  <a:tab pos="2895600" algn="l"/>
                </a:tabLst>
              </a:pPr>
              <a:t>5</a:t>
            </a:fld>
            <a:endParaRPr lang="en-US" sz="1200">
              <a:solidFill>
                <a:srgbClr val="000000"/>
              </a:solidFill>
              <a:latin typeface="맑은 고딕"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p:nvPr>
        </p:nvSpPr>
        <p:spPr>
          <a:noFill/>
        </p:spPr>
        <p:txBody>
          <a:bodyPr/>
          <a:lstStyle/>
          <a:p>
            <a:pPr>
              <a:buFont typeface="Times New Roman" pitchFamily="18" charset="0"/>
              <a:buNone/>
            </a:pPr>
            <a:fld id="{8455F164-A876-4A0E-8F1F-CDF564B473D1}" type="slidenum">
              <a:rPr lang="en-US" smtClean="0">
                <a:latin typeface="맑은 고딕" pitchFamily="34" charset="-127"/>
                <a:ea typeface="굴림" pitchFamily="34" charset="-127"/>
              </a:rPr>
              <a:pPr>
                <a:buFont typeface="Times New Roman" pitchFamily="18" charset="0"/>
                <a:buNone/>
              </a:pPr>
              <a:t>6</a:t>
            </a:fld>
            <a:endParaRPr lang="en-US" smtClean="0">
              <a:latin typeface="맑은 고딕" pitchFamily="34" charset="-127"/>
              <a:ea typeface="굴림" pitchFamily="34" charset="-127"/>
            </a:endParaRPr>
          </a:p>
        </p:txBody>
      </p:sp>
      <p:sp>
        <p:nvSpPr>
          <p:cNvPr id="46083" name="Text Box 1"/>
          <p:cNvSpPr txBox="1">
            <a:spLocks noChangeArrowheads="1"/>
          </p:cNvSpPr>
          <p:nvPr/>
        </p:nvSpPr>
        <p:spPr bwMode="auto">
          <a:xfrm>
            <a:off x="922338" y="746125"/>
            <a:ext cx="4972050" cy="3729038"/>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46084" name="Text Box 2"/>
          <p:cNvSpPr>
            <a:spLocks noChangeArrowheads="1"/>
          </p:cNvSpPr>
          <p:nvPr>
            <p:ph type="body"/>
          </p:nvPr>
        </p:nvSpPr>
        <p:spPr>
          <a:xfrm>
            <a:off x="681038" y="4722813"/>
            <a:ext cx="5453062" cy="4475162"/>
          </a:xfrm>
          <a:noFill/>
          <a:ln/>
        </p:spPr>
        <p:txBody>
          <a:bodyPr/>
          <a:lstStyle/>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those muscles, mainly extensors of the knees, hips, and back, that by their tone resist the constant pull of gravity in the maintenance of normal posture</a:t>
            </a:r>
          </a:p>
        </p:txBody>
      </p:sp>
      <p:sp>
        <p:nvSpPr>
          <p:cNvPr id="46085" name="Text Box 3"/>
          <p:cNvSpPr txBox="1">
            <a:spLocks noChangeArrowheads="1"/>
          </p:cNvSpPr>
          <p:nvPr/>
        </p:nvSpPr>
        <p:spPr bwMode="auto">
          <a:xfrm>
            <a:off x="3860800" y="9445625"/>
            <a:ext cx="2952750" cy="496888"/>
          </a:xfrm>
          <a:prstGeom prst="rect">
            <a:avLst/>
          </a:prstGeom>
          <a:noFill/>
          <a:ln w="9525">
            <a:noFill/>
            <a:round/>
            <a:headEnd/>
            <a:tailEnd/>
          </a:ln>
        </p:spPr>
        <p:txBody>
          <a:bodyPr lIns="90000" tIns="46800" rIns="90000" bIns="46800" anchor="b"/>
          <a:lstStyle/>
          <a:p>
            <a:pPr algn="r">
              <a:tabLst>
                <a:tab pos="723900" algn="l"/>
                <a:tab pos="1447800" algn="l"/>
                <a:tab pos="2171700" algn="l"/>
                <a:tab pos="2895600" algn="l"/>
              </a:tabLst>
            </a:pPr>
            <a:fld id="{D568C789-527F-4A3D-83DC-30335FD32177}" type="slidenum">
              <a:rPr lang="en-US" sz="1200">
                <a:solidFill>
                  <a:srgbClr val="000000"/>
                </a:solidFill>
                <a:latin typeface="맑은 고딕" pitchFamily="34" charset="-127"/>
              </a:rPr>
              <a:pPr algn="r">
                <a:tabLst>
                  <a:tab pos="723900" algn="l"/>
                  <a:tab pos="1447800" algn="l"/>
                  <a:tab pos="2171700" algn="l"/>
                  <a:tab pos="2895600" algn="l"/>
                </a:tabLst>
              </a:pPr>
              <a:t>6</a:t>
            </a:fld>
            <a:endParaRPr lang="en-US" sz="1200">
              <a:solidFill>
                <a:srgbClr val="000000"/>
              </a:solidFill>
              <a:latin typeface="맑은 고딕" pitchFamily="3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p:nvPr>
        </p:nvSpPr>
        <p:spPr>
          <a:noFill/>
        </p:spPr>
        <p:txBody>
          <a:bodyPr/>
          <a:lstStyle/>
          <a:p>
            <a:pPr>
              <a:buFont typeface="Times New Roman" pitchFamily="18" charset="0"/>
              <a:buNone/>
            </a:pPr>
            <a:fld id="{5A79C31D-1013-4FA5-A302-75855B8BDE61}" type="slidenum">
              <a:rPr lang="en-US" smtClean="0">
                <a:latin typeface="맑은 고딕" pitchFamily="34" charset="-127"/>
                <a:ea typeface="굴림" pitchFamily="34" charset="-127"/>
              </a:rPr>
              <a:pPr>
                <a:buFont typeface="Times New Roman" pitchFamily="18" charset="0"/>
                <a:buNone/>
              </a:pPr>
              <a:t>7</a:t>
            </a:fld>
            <a:endParaRPr lang="en-US" smtClean="0">
              <a:latin typeface="맑은 고딕" pitchFamily="34" charset="-127"/>
              <a:ea typeface="굴림" pitchFamily="34" charset="-127"/>
            </a:endParaRPr>
          </a:p>
        </p:txBody>
      </p:sp>
      <p:sp>
        <p:nvSpPr>
          <p:cNvPr id="47107" name="Text Box 1"/>
          <p:cNvSpPr txBox="1">
            <a:spLocks noChangeArrowheads="1"/>
          </p:cNvSpPr>
          <p:nvPr/>
        </p:nvSpPr>
        <p:spPr bwMode="auto">
          <a:xfrm>
            <a:off x="922338" y="746125"/>
            <a:ext cx="4972050" cy="3729038"/>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47108" name="Text Box 2"/>
          <p:cNvSpPr>
            <a:spLocks noChangeArrowheads="1"/>
          </p:cNvSpPr>
          <p:nvPr>
            <p:ph type="body"/>
          </p:nvPr>
        </p:nvSpPr>
        <p:spPr>
          <a:xfrm>
            <a:off x="681038" y="4722813"/>
            <a:ext cx="5453062" cy="4475162"/>
          </a:xfrm>
          <a:noFill/>
          <a:ln/>
        </p:spPr>
        <p:txBody>
          <a:bodyPr/>
          <a:lstStyle/>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슬링, 불안정한 지지면을 이용한 운동</a:t>
            </a:r>
          </a:p>
        </p:txBody>
      </p:sp>
      <p:sp>
        <p:nvSpPr>
          <p:cNvPr id="47109" name="Text Box 3"/>
          <p:cNvSpPr txBox="1">
            <a:spLocks noChangeArrowheads="1"/>
          </p:cNvSpPr>
          <p:nvPr/>
        </p:nvSpPr>
        <p:spPr bwMode="auto">
          <a:xfrm>
            <a:off x="3860800" y="9445625"/>
            <a:ext cx="2952750" cy="496888"/>
          </a:xfrm>
          <a:prstGeom prst="rect">
            <a:avLst/>
          </a:prstGeom>
          <a:noFill/>
          <a:ln w="9525">
            <a:noFill/>
            <a:round/>
            <a:headEnd/>
            <a:tailEnd/>
          </a:ln>
        </p:spPr>
        <p:txBody>
          <a:bodyPr lIns="90000" tIns="46800" rIns="90000" bIns="46800" anchor="b"/>
          <a:lstStyle/>
          <a:p>
            <a:pPr algn="r">
              <a:tabLst>
                <a:tab pos="723900" algn="l"/>
                <a:tab pos="1447800" algn="l"/>
                <a:tab pos="2171700" algn="l"/>
                <a:tab pos="2895600" algn="l"/>
              </a:tabLst>
            </a:pPr>
            <a:fld id="{218D195D-0C24-49BA-B70A-BFC78B186AAF}" type="slidenum">
              <a:rPr lang="en-US" sz="1200">
                <a:solidFill>
                  <a:srgbClr val="000000"/>
                </a:solidFill>
                <a:latin typeface="맑은 고딕" pitchFamily="34" charset="-127"/>
              </a:rPr>
              <a:pPr algn="r">
                <a:tabLst>
                  <a:tab pos="723900" algn="l"/>
                  <a:tab pos="1447800" algn="l"/>
                  <a:tab pos="2171700" algn="l"/>
                  <a:tab pos="2895600" algn="l"/>
                </a:tabLst>
              </a:pPr>
              <a:t>7</a:t>
            </a:fld>
            <a:endParaRPr lang="en-US" sz="1200">
              <a:solidFill>
                <a:srgbClr val="000000"/>
              </a:solidFill>
              <a:latin typeface="맑은 고딕"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p:spPr>
        <p:txBody>
          <a:bodyPr/>
          <a:lstStyle/>
          <a:p>
            <a:pPr>
              <a:buFont typeface="Times New Roman" pitchFamily="18" charset="0"/>
              <a:buNone/>
            </a:pPr>
            <a:fld id="{669A713E-1BAF-4E60-90C0-0DD2F579CFB1}" type="slidenum">
              <a:rPr lang="en-US" smtClean="0">
                <a:latin typeface="맑은 고딕" pitchFamily="34" charset="-127"/>
                <a:ea typeface="굴림" pitchFamily="34" charset="-127"/>
              </a:rPr>
              <a:pPr>
                <a:buFont typeface="Times New Roman" pitchFamily="18" charset="0"/>
                <a:buNone/>
              </a:pPr>
              <a:t>8</a:t>
            </a:fld>
            <a:endParaRPr lang="en-US" smtClean="0">
              <a:latin typeface="맑은 고딕" pitchFamily="34" charset="-127"/>
              <a:ea typeface="굴림" pitchFamily="34" charset="-127"/>
            </a:endParaRPr>
          </a:p>
        </p:txBody>
      </p:sp>
      <p:sp>
        <p:nvSpPr>
          <p:cNvPr id="48131" name="Text Box 1"/>
          <p:cNvSpPr txBox="1">
            <a:spLocks noChangeArrowheads="1"/>
          </p:cNvSpPr>
          <p:nvPr/>
        </p:nvSpPr>
        <p:spPr bwMode="auto">
          <a:xfrm>
            <a:off x="922338" y="746125"/>
            <a:ext cx="4972050" cy="3729038"/>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48132" name="Text Box 2"/>
          <p:cNvSpPr>
            <a:spLocks noChangeArrowheads="1"/>
          </p:cNvSpPr>
          <p:nvPr>
            <p:ph type="body"/>
          </p:nvPr>
        </p:nvSpPr>
        <p:spPr>
          <a:xfrm>
            <a:off x="681038" y="4722813"/>
            <a:ext cx="5453062" cy="4475162"/>
          </a:xfrm>
          <a:noFill/>
          <a:ln/>
        </p:spPr>
        <p:txBody>
          <a:bodyPr/>
          <a:lstStyle/>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메덱스 이름을 넣어도 될지 몰라서 일단 이름은 이렇게 적었습니다.</a:t>
            </a:r>
          </a:p>
        </p:txBody>
      </p:sp>
      <p:sp>
        <p:nvSpPr>
          <p:cNvPr id="48133" name="Text Box 3"/>
          <p:cNvSpPr txBox="1">
            <a:spLocks noChangeArrowheads="1"/>
          </p:cNvSpPr>
          <p:nvPr/>
        </p:nvSpPr>
        <p:spPr bwMode="auto">
          <a:xfrm>
            <a:off x="3860800" y="9445625"/>
            <a:ext cx="2952750" cy="496888"/>
          </a:xfrm>
          <a:prstGeom prst="rect">
            <a:avLst/>
          </a:prstGeom>
          <a:noFill/>
          <a:ln w="9525">
            <a:noFill/>
            <a:round/>
            <a:headEnd/>
            <a:tailEnd/>
          </a:ln>
        </p:spPr>
        <p:txBody>
          <a:bodyPr lIns="90000" tIns="46800" rIns="90000" bIns="46800" anchor="b"/>
          <a:lstStyle/>
          <a:p>
            <a:pPr algn="r">
              <a:tabLst>
                <a:tab pos="723900" algn="l"/>
                <a:tab pos="1447800" algn="l"/>
                <a:tab pos="2171700" algn="l"/>
                <a:tab pos="2895600" algn="l"/>
              </a:tabLst>
            </a:pPr>
            <a:fld id="{184D1ADD-29F1-4F40-8D61-3886C37C9CF0}" type="slidenum">
              <a:rPr lang="en-US" sz="1200">
                <a:solidFill>
                  <a:srgbClr val="000000"/>
                </a:solidFill>
                <a:latin typeface="맑은 고딕" pitchFamily="34" charset="-127"/>
              </a:rPr>
              <a:pPr algn="r">
                <a:tabLst>
                  <a:tab pos="723900" algn="l"/>
                  <a:tab pos="1447800" algn="l"/>
                  <a:tab pos="2171700" algn="l"/>
                  <a:tab pos="2895600" algn="l"/>
                </a:tabLst>
              </a:pPr>
              <a:t>8</a:t>
            </a:fld>
            <a:endParaRPr lang="en-US" sz="1200">
              <a:solidFill>
                <a:srgbClr val="000000"/>
              </a:solidFill>
              <a:latin typeface="맑은 고딕" pitchFamily="34"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p:spPr>
        <p:txBody>
          <a:bodyPr/>
          <a:lstStyle/>
          <a:p>
            <a:pPr>
              <a:buFont typeface="Times New Roman" pitchFamily="18" charset="0"/>
              <a:buNone/>
            </a:pPr>
            <a:fld id="{D025652A-9ADC-46A2-9141-D46532FA5FC5}" type="slidenum">
              <a:rPr lang="en-US" smtClean="0">
                <a:latin typeface="맑은 고딕" pitchFamily="34" charset="-127"/>
                <a:ea typeface="굴림" pitchFamily="34" charset="-127"/>
              </a:rPr>
              <a:pPr>
                <a:buFont typeface="Times New Roman" pitchFamily="18" charset="0"/>
                <a:buNone/>
              </a:pPr>
              <a:t>9</a:t>
            </a:fld>
            <a:endParaRPr lang="en-US" smtClean="0">
              <a:latin typeface="맑은 고딕" pitchFamily="34" charset="-127"/>
              <a:ea typeface="굴림" pitchFamily="34" charset="-127"/>
            </a:endParaRPr>
          </a:p>
        </p:txBody>
      </p:sp>
      <p:sp>
        <p:nvSpPr>
          <p:cNvPr id="49155" name="Text Box 1"/>
          <p:cNvSpPr txBox="1">
            <a:spLocks noChangeArrowheads="1"/>
          </p:cNvSpPr>
          <p:nvPr/>
        </p:nvSpPr>
        <p:spPr bwMode="auto">
          <a:xfrm>
            <a:off x="922338" y="746125"/>
            <a:ext cx="4972050" cy="3729038"/>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49156" name="Rectangle 2"/>
          <p:cNvSpPr>
            <a:spLocks noChangeArrowheads="1"/>
          </p:cNvSpPr>
          <p:nvPr>
            <p:ph type="body"/>
          </p:nvPr>
        </p:nvSpPr>
        <p:spPr>
          <a:xfrm>
            <a:off x="681038" y="4722813"/>
            <a:ext cx="5449887" cy="456565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noFill/>
        </p:spPr>
        <p:txBody>
          <a:bodyPr/>
          <a:lstStyle/>
          <a:p>
            <a:pPr>
              <a:buFont typeface="Times New Roman" pitchFamily="18" charset="0"/>
              <a:buNone/>
            </a:pPr>
            <a:fld id="{D28734EC-2D93-42B6-BE91-F15C986C4707}" type="slidenum">
              <a:rPr lang="en-US" smtClean="0">
                <a:latin typeface="맑은 고딕" pitchFamily="34" charset="-127"/>
                <a:ea typeface="굴림" pitchFamily="34" charset="-127"/>
              </a:rPr>
              <a:pPr>
                <a:buFont typeface="Times New Roman" pitchFamily="18" charset="0"/>
                <a:buNone/>
              </a:pPr>
              <a:t>11</a:t>
            </a:fld>
            <a:endParaRPr lang="en-US" smtClean="0">
              <a:latin typeface="맑은 고딕" pitchFamily="34" charset="-127"/>
              <a:ea typeface="굴림" pitchFamily="34" charset="-127"/>
            </a:endParaRPr>
          </a:p>
        </p:txBody>
      </p:sp>
      <p:sp>
        <p:nvSpPr>
          <p:cNvPr id="50179" name="Text Box 1"/>
          <p:cNvSpPr txBox="1">
            <a:spLocks noChangeArrowheads="1"/>
          </p:cNvSpPr>
          <p:nvPr/>
        </p:nvSpPr>
        <p:spPr bwMode="auto">
          <a:xfrm>
            <a:off x="922338" y="746125"/>
            <a:ext cx="4972050" cy="3729038"/>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50180" name="Text Box 2"/>
          <p:cNvSpPr>
            <a:spLocks noChangeArrowheads="1"/>
          </p:cNvSpPr>
          <p:nvPr>
            <p:ph type="body"/>
          </p:nvPr>
        </p:nvSpPr>
        <p:spPr>
          <a:xfrm>
            <a:off x="681038" y="4722813"/>
            <a:ext cx="5453062" cy="4475162"/>
          </a:xfrm>
          <a:noFill/>
          <a:ln/>
        </p:spPr>
        <p:txBody>
          <a:bodyPr/>
          <a:lstStyle/>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CNS가 근육과 같은 작용기에 운동 명령을 내림</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운동을 하는 동안 근육이 작용함</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운동 결과에 대한 측정을 실시함</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측정결과를 실시간으로 biofeedback을 통해 제공함</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Biofeedback 정보에 따른 새로운 운동명령을 근육에 내림</a:t>
            </a:r>
          </a:p>
        </p:txBody>
      </p:sp>
      <p:sp>
        <p:nvSpPr>
          <p:cNvPr id="50181" name="Text Box 3"/>
          <p:cNvSpPr txBox="1">
            <a:spLocks noChangeArrowheads="1"/>
          </p:cNvSpPr>
          <p:nvPr/>
        </p:nvSpPr>
        <p:spPr bwMode="auto">
          <a:xfrm>
            <a:off x="3860800" y="9445625"/>
            <a:ext cx="2952750" cy="496888"/>
          </a:xfrm>
          <a:prstGeom prst="rect">
            <a:avLst/>
          </a:prstGeom>
          <a:noFill/>
          <a:ln w="9525">
            <a:noFill/>
            <a:round/>
            <a:headEnd/>
            <a:tailEnd/>
          </a:ln>
        </p:spPr>
        <p:txBody>
          <a:bodyPr lIns="90000" tIns="46800" rIns="90000" bIns="46800" anchor="b"/>
          <a:lstStyle/>
          <a:p>
            <a:pPr algn="r">
              <a:tabLst>
                <a:tab pos="723900" algn="l"/>
                <a:tab pos="1447800" algn="l"/>
                <a:tab pos="2171700" algn="l"/>
                <a:tab pos="2895600" algn="l"/>
              </a:tabLst>
            </a:pPr>
            <a:fld id="{272B1865-E815-4983-802E-0E41A9C18048}" type="slidenum">
              <a:rPr lang="en-US" sz="1200">
                <a:solidFill>
                  <a:srgbClr val="000000"/>
                </a:solidFill>
                <a:latin typeface="맑은 고딕" pitchFamily="34" charset="-127"/>
              </a:rPr>
              <a:pPr algn="r">
                <a:tabLst>
                  <a:tab pos="723900" algn="l"/>
                  <a:tab pos="1447800" algn="l"/>
                  <a:tab pos="2171700" algn="l"/>
                  <a:tab pos="2895600" algn="l"/>
                </a:tabLst>
              </a:pPr>
              <a:t>11</a:t>
            </a:fld>
            <a:endParaRPr lang="en-US" sz="1200">
              <a:solidFill>
                <a:srgbClr val="000000"/>
              </a:solidFill>
              <a:latin typeface="맑은 고딕" pitchFamily="34"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9"/>
          <p:cNvSpPr>
            <a:spLocks noGrp="1" noChangeArrowheads="1"/>
          </p:cNvSpPr>
          <p:nvPr>
            <p:ph type="sldNum" sz="quarter"/>
          </p:nvPr>
        </p:nvSpPr>
        <p:spPr>
          <a:noFill/>
        </p:spPr>
        <p:txBody>
          <a:bodyPr/>
          <a:lstStyle/>
          <a:p>
            <a:pPr>
              <a:buFont typeface="Times New Roman" pitchFamily="18" charset="0"/>
              <a:buNone/>
            </a:pPr>
            <a:fld id="{69A046CD-8C05-4D1F-A9CD-9888031F058E}" type="slidenum">
              <a:rPr lang="en-US" smtClean="0">
                <a:latin typeface="맑은 고딕" pitchFamily="34" charset="-127"/>
                <a:ea typeface="굴림" pitchFamily="34" charset="-127"/>
              </a:rPr>
              <a:pPr>
                <a:buFont typeface="Times New Roman" pitchFamily="18" charset="0"/>
                <a:buNone/>
              </a:pPr>
              <a:t>12</a:t>
            </a:fld>
            <a:endParaRPr lang="en-US" smtClean="0">
              <a:latin typeface="맑은 고딕" pitchFamily="34" charset="-127"/>
              <a:ea typeface="굴림" pitchFamily="34" charset="-127"/>
            </a:endParaRPr>
          </a:p>
        </p:txBody>
      </p:sp>
      <p:sp>
        <p:nvSpPr>
          <p:cNvPr id="51203" name="Text Box 1"/>
          <p:cNvSpPr txBox="1">
            <a:spLocks noChangeArrowheads="1"/>
          </p:cNvSpPr>
          <p:nvPr/>
        </p:nvSpPr>
        <p:spPr bwMode="auto">
          <a:xfrm>
            <a:off x="922338" y="746125"/>
            <a:ext cx="4972050" cy="3729038"/>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51204" name="Text Box 2"/>
          <p:cNvSpPr>
            <a:spLocks noChangeArrowheads="1"/>
          </p:cNvSpPr>
          <p:nvPr>
            <p:ph type="body"/>
          </p:nvPr>
        </p:nvSpPr>
        <p:spPr>
          <a:xfrm>
            <a:off x="681038" y="4722813"/>
            <a:ext cx="5453062" cy="4475162"/>
          </a:xfrm>
          <a:noFill/>
          <a:ln/>
        </p:spPr>
        <p:txBody>
          <a:bodyPr/>
          <a:lstStyle/>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-쉽게 사용할 수 있는 사용자에 친밀한</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-요부에 안정성을 증가시킬 수 있는 기구</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-시각적 바이오피드백을 이용해서 자세에 정렬을 스스로 모니터링하는 셀프코칭 기능이 있다.</a:t>
            </a:r>
          </a:p>
          <a:p>
            <a:pPr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맑은 고딕" pitchFamily="34" charset="-127"/>
              </a:rPr>
              <a:t>-Emg를 이용해서 객관적인 결과를 획득할 수 있다.</a:t>
            </a:r>
          </a:p>
        </p:txBody>
      </p:sp>
      <p:sp>
        <p:nvSpPr>
          <p:cNvPr id="51205" name="Text Box 3"/>
          <p:cNvSpPr txBox="1">
            <a:spLocks noChangeArrowheads="1"/>
          </p:cNvSpPr>
          <p:nvPr/>
        </p:nvSpPr>
        <p:spPr bwMode="auto">
          <a:xfrm>
            <a:off x="3860800" y="9445625"/>
            <a:ext cx="2952750" cy="496888"/>
          </a:xfrm>
          <a:prstGeom prst="rect">
            <a:avLst/>
          </a:prstGeom>
          <a:noFill/>
          <a:ln w="9525">
            <a:noFill/>
            <a:round/>
            <a:headEnd/>
            <a:tailEnd/>
          </a:ln>
        </p:spPr>
        <p:txBody>
          <a:bodyPr lIns="90000" tIns="46800" rIns="90000" bIns="46800" anchor="b"/>
          <a:lstStyle/>
          <a:p>
            <a:pPr algn="r">
              <a:tabLst>
                <a:tab pos="723900" algn="l"/>
                <a:tab pos="1447800" algn="l"/>
                <a:tab pos="2171700" algn="l"/>
                <a:tab pos="2895600" algn="l"/>
              </a:tabLst>
            </a:pPr>
            <a:fld id="{48F4BD76-E5B2-47A1-88E1-7CA68EC3C0EF}" type="slidenum">
              <a:rPr lang="en-US" sz="1200">
                <a:solidFill>
                  <a:srgbClr val="000000"/>
                </a:solidFill>
                <a:latin typeface="맑은 고딕" pitchFamily="34" charset="-127"/>
              </a:rPr>
              <a:pPr algn="r">
                <a:tabLst>
                  <a:tab pos="723900" algn="l"/>
                  <a:tab pos="1447800" algn="l"/>
                  <a:tab pos="2171700" algn="l"/>
                  <a:tab pos="2895600" algn="l"/>
                </a:tabLst>
              </a:pPr>
              <a:t>12</a:t>
            </a:fld>
            <a:endParaRPr lang="en-US" sz="1200">
              <a:solidFill>
                <a:srgbClr val="000000"/>
              </a:solidFill>
              <a:latin typeface="맑은 고딕"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lgn="ctr">
              <a:defRPr sz="1200">
                <a:solidFill>
                  <a:schemeClr val="accent1">
                    <a:tint val="20000"/>
                  </a:schemeClr>
                </a:solidFill>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4115B851-0F3F-4045-8CB3-81BEBC2DB5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987570AC-4946-4EFA-A87F-B693D0566E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215BAB32-1688-461E-A55A-8A5E2F67BB6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lvl1pPr>
          </a:lstStyle>
          <a:p>
            <a:pPr>
              <a:defRPr/>
            </a:pPr>
            <a:endParaRPr lang="it-IT"/>
          </a:p>
        </p:txBody>
      </p:sp>
      <p:sp>
        <p:nvSpPr>
          <p:cNvPr id="5" name="Segnaposto piè di pagina 18"/>
          <p:cNvSpPr>
            <a:spLocks noGrp="1"/>
          </p:cNvSpPr>
          <p:nvPr>
            <p:ph type="ftr" sz="quarter" idx="11"/>
          </p:nvPr>
        </p:nvSpPr>
        <p:spPr/>
        <p:txBody>
          <a:bodyPr/>
          <a:lstStyle>
            <a:lvl1pPr>
              <a:defRPr/>
            </a:lvl1pPr>
          </a:lstStyle>
          <a:p>
            <a:pPr>
              <a:defRPr/>
            </a:pPr>
            <a:endParaRPr lang="en-US"/>
          </a:p>
        </p:txBody>
      </p:sp>
      <p:sp>
        <p:nvSpPr>
          <p:cNvPr id="6" name="Segnaposto numero diapositiva 26"/>
          <p:cNvSpPr>
            <a:spLocks noGrp="1"/>
          </p:cNvSpPr>
          <p:nvPr>
            <p:ph type="sldNum" sz="quarter" idx="12"/>
          </p:nvPr>
        </p:nvSpPr>
        <p:spPr/>
        <p:txBody>
          <a:bodyPr/>
          <a:lstStyle>
            <a:lvl1pPr>
              <a:defRPr/>
            </a:lvl1pPr>
          </a:lstStyle>
          <a:p>
            <a:pPr>
              <a:defRPr/>
            </a:pPr>
            <a:fld id="{78DA5252-C741-4932-B392-A631314EE64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en-US"/>
          </a:p>
        </p:txBody>
      </p:sp>
      <p:sp>
        <p:nvSpPr>
          <p:cNvPr id="6" name="Segnaposto numero diapositiva 17"/>
          <p:cNvSpPr>
            <a:spLocks noGrp="1"/>
          </p:cNvSpPr>
          <p:nvPr>
            <p:ph type="sldNum" sz="quarter" idx="12"/>
          </p:nvPr>
        </p:nvSpPr>
        <p:spPr/>
        <p:txBody>
          <a:bodyPr/>
          <a:lstStyle>
            <a:lvl1pPr>
              <a:defRPr/>
            </a:lvl1pPr>
          </a:lstStyle>
          <a:p>
            <a:pPr>
              <a:defRPr/>
            </a:pPr>
            <a:fld id="{E7E243A4-0E5D-40C3-A81B-0E746DCE401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F9E96C65-4CBB-4C35-9989-B48CDC27F8F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en-US"/>
          </a:p>
        </p:txBody>
      </p:sp>
      <p:sp>
        <p:nvSpPr>
          <p:cNvPr id="7" name="Segnaposto numero diapositiva 17"/>
          <p:cNvSpPr>
            <a:spLocks noGrp="1"/>
          </p:cNvSpPr>
          <p:nvPr>
            <p:ph type="sldNum" sz="quarter" idx="12"/>
          </p:nvPr>
        </p:nvSpPr>
        <p:spPr/>
        <p:txBody>
          <a:bodyPr/>
          <a:lstStyle>
            <a:lvl1pPr>
              <a:defRPr/>
            </a:lvl1pPr>
          </a:lstStyle>
          <a:p>
            <a:pPr>
              <a:defRPr/>
            </a:pPr>
            <a:fld id="{CBD8E800-5EA4-4FB0-8583-0EC927D4E34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9"/>
          <p:cNvSpPr>
            <a:spLocks noGrp="1"/>
          </p:cNvSpPr>
          <p:nvPr>
            <p:ph type="dt" sz="half" idx="10"/>
          </p:nvPr>
        </p:nvSpPr>
        <p:spPr/>
        <p:txBody>
          <a:bodyPr/>
          <a:lstStyle>
            <a:lvl1pPr>
              <a:defRPr/>
            </a:lvl1pPr>
          </a:lstStyle>
          <a:p>
            <a:pPr>
              <a:defRPr/>
            </a:pPr>
            <a:endParaRPr lang="it-IT"/>
          </a:p>
        </p:txBody>
      </p:sp>
      <p:sp>
        <p:nvSpPr>
          <p:cNvPr id="8" name="Segnaposto piè di pagina 21"/>
          <p:cNvSpPr>
            <a:spLocks noGrp="1"/>
          </p:cNvSpPr>
          <p:nvPr>
            <p:ph type="ftr" sz="quarter" idx="11"/>
          </p:nvPr>
        </p:nvSpPr>
        <p:spPr/>
        <p:txBody>
          <a:bodyPr/>
          <a:lstStyle>
            <a:lvl1pPr>
              <a:defRPr/>
            </a:lvl1pPr>
          </a:lstStyle>
          <a:p>
            <a:pPr>
              <a:defRPr/>
            </a:pPr>
            <a:endParaRPr lang="en-US"/>
          </a:p>
        </p:txBody>
      </p:sp>
      <p:sp>
        <p:nvSpPr>
          <p:cNvPr id="9" name="Segnaposto numero diapositiva 17"/>
          <p:cNvSpPr>
            <a:spLocks noGrp="1"/>
          </p:cNvSpPr>
          <p:nvPr>
            <p:ph type="sldNum" sz="quarter" idx="12"/>
          </p:nvPr>
        </p:nvSpPr>
        <p:spPr/>
        <p:txBody>
          <a:bodyPr/>
          <a:lstStyle>
            <a:lvl1pPr>
              <a:defRPr/>
            </a:lvl1pPr>
          </a:lstStyle>
          <a:p>
            <a:pPr>
              <a:defRPr/>
            </a:pPr>
            <a:fld id="{305654C6-CD77-47DC-93F5-9348548CF76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endParaRPr lang="it-IT"/>
          </a:p>
        </p:txBody>
      </p:sp>
      <p:sp>
        <p:nvSpPr>
          <p:cNvPr id="4" name="Segnaposto piè di pagina 21"/>
          <p:cNvSpPr>
            <a:spLocks noGrp="1"/>
          </p:cNvSpPr>
          <p:nvPr>
            <p:ph type="ftr" sz="quarter" idx="11"/>
          </p:nvPr>
        </p:nvSpPr>
        <p:spPr/>
        <p:txBody>
          <a:bodyPr/>
          <a:lstStyle>
            <a:lvl1pPr>
              <a:defRPr/>
            </a:lvl1pPr>
          </a:lstStyle>
          <a:p>
            <a:pPr>
              <a:defRPr/>
            </a:pPr>
            <a:endParaRPr lang="en-US"/>
          </a:p>
        </p:txBody>
      </p:sp>
      <p:sp>
        <p:nvSpPr>
          <p:cNvPr id="5" name="Segnaposto numero diapositiva 17"/>
          <p:cNvSpPr>
            <a:spLocks noGrp="1"/>
          </p:cNvSpPr>
          <p:nvPr>
            <p:ph type="sldNum" sz="quarter" idx="12"/>
          </p:nvPr>
        </p:nvSpPr>
        <p:spPr/>
        <p:txBody>
          <a:bodyPr/>
          <a:lstStyle>
            <a:lvl1pPr>
              <a:defRPr/>
            </a:lvl1pPr>
          </a:lstStyle>
          <a:p>
            <a:pPr>
              <a:defRPr/>
            </a:pPr>
            <a:fld id="{C8D13E6C-F00E-4AE0-81D3-7ADA6E045E1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en-US"/>
          </a:p>
        </p:txBody>
      </p:sp>
      <p:sp>
        <p:nvSpPr>
          <p:cNvPr id="4" name="Segnaposto numero diapositiva 17"/>
          <p:cNvSpPr>
            <a:spLocks noGrp="1"/>
          </p:cNvSpPr>
          <p:nvPr>
            <p:ph type="sldNum" sz="quarter" idx="12"/>
          </p:nvPr>
        </p:nvSpPr>
        <p:spPr/>
        <p:txBody>
          <a:bodyPr/>
          <a:lstStyle>
            <a:lvl1pPr>
              <a:defRPr/>
            </a:lvl1pPr>
          </a:lstStyle>
          <a:p>
            <a:pPr>
              <a:defRPr/>
            </a:pPr>
            <a:fld id="{064BF08C-A540-416F-B3A9-37EEFCEFEC6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en-US"/>
          </a:p>
        </p:txBody>
      </p:sp>
      <p:sp>
        <p:nvSpPr>
          <p:cNvPr id="7" name="Segnaposto numero diapositiva 17"/>
          <p:cNvSpPr>
            <a:spLocks noGrp="1"/>
          </p:cNvSpPr>
          <p:nvPr>
            <p:ph type="sldNum" sz="quarter" idx="12"/>
          </p:nvPr>
        </p:nvSpPr>
        <p:spPr/>
        <p:txBody>
          <a:bodyPr/>
          <a:lstStyle>
            <a:lvl1pPr>
              <a:defRPr/>
            </a:lvl1pPr>
          </a:lstStyle>
          <a:p>
            <a:pPr>
              <a:defRPr/>
            </a:pPr>
            <a:fld id="{BB327FA6-5C8E-45E1-8BAD-E63150B1FA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DD1503ED-9250-403D-A287-87AFB32F7E3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olo rettangolo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igura a mano libera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8" name="Figura a mano libera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en-US"/>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52A35F5F-5DD3-4421-BCC7-608DDEFD4A7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en-US"/>
          </a:p>
        </p:txBody>
      </p:sp>
      <p:sp>
        <p:nvSpPr>
          <p:cNvPr id="6" name="Segnaposto numero diapositiva 17"/>
          <p:cNvSpPr>
            <a:spLocks noGrp="1"/>
          </p:cNvSpPr>
          <p:nvPr>
            <p:ph type="sldNum" sz="quarter" idx="12"/>
          </p:nvPr>
        </p:nvSpPr>
        <p:spPr/>
        <p:txBody>
          <a:bodyPr/>
          <a:lstStyle>
            <a:lvl1pPr>
              <a:defRPr/>
            </a:lvl1pPr>
          </a:lstStyle>
          <a:p>
            <a:pPr>
              <a:defRPr/>
            </a:pPr>
            <a:fld id="{FEBA0558-92FC-4F1D-8226-8DE3AE312E2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en-US"/>
          </a:p>
        </p:txBody>
      </p:sp>
      <p:sp>
        <p:nvSpPr>
          <p:cNvPr id="6" name="Segnaposto numero diapositiva 17"/>
          <p:cNvSpPr>
            <a:spLocks noGrp="1"/>
          </p:cNvSpPr>
          <p:nvPr>
            <p:ph type="sldNum" sz="quarter" idx="12"/>
          </p:nvPr>
        </p:nvSpPr>
        <p:spPr/>
        <p:txBody>
          <a:bodyPr/>
          <a:lstStyle>
            <a:lvl1pPr>
              <a:defRPr/>
            </a:lvl1pPr>
          </a:lstStyle>
          <a:p>
            <a:pPr>
              <a:defRPr/>
            </a:pPr>
            <a:fld id="{A93E1F3E-0A42-4D33-AE57-7324AFC7EB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273D656B-278D-4442-AE73-6B52DC4A13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egnaposto numero diapositiva 6"/>
          <p:cNvSpPr>
            <a:spLocks noGrp="1"/>
          </p:cNvSpPr>
          <p:nvPr>
            <p:ph type="sldNum" sz="quarter" idx="12"/>
          </p:nvPr>
        </p:nvSpPr>
        <p:spPr/>
        <p:txBody>
          <a:bodyPr/>
          <a:lstStyle>
            <a:lvl1pPr>
              <a:defRPr/>
            </a:lvl1pPr>
          </a:lstStyle>
          <a:p>
            <a:pPr>
              <a:defRPr/>
            </a:pPr>
            <a:fld id="{CA44E5DD-1862-4964-B29E-0EAD15D3A5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endParaRPr lang="it-IT"/>
          </a:p>
        </p:txBody>
      </p:sp>
      <p:sp>
        <p:nvSpPr>
          <p:cNvPr id="8" name="Segnaposto piè di pagina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9" name="Segnaposto numero diapositiva 8"/>
          <p:cNvSpPr>
            <a:spLocks noGrp="1"/>
          </p:cNvSpPr>
          <p:nvPr>
            <p:ph type="sldNum" sz="quarter" idx="12"/>
          </p:nvPr>
        </p:nvSpPr>
        <p:spPr/>
        <p:txBody>
          <a:bodyPr/>
          <a:lstStyle>
            <a:lvl1pPr>
              <a:defRPr/>
            </a:lvl1pPr>
          </a:lstStyle>
          <a:p>
            <a:pPr>
              <a:defRPr/>
            </a:pPr>
            <a:fld id="{53D98947-ED4C-41B3-994F-A50D5B204C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endParaRPr lang="it-IT"/>
          </a:p>
        </p:txBody>
      </p:sp>
      <p:sp>
        <p:nvSpPr>
          <p:cNvPr id="4" name="Segnaposto piè di pagina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Segnaposto numero diapositiva 4"/>
          <p:cNvSpPr>
            <a:spLocks noGrp="1"/>
          </p:cNvSpPr>
          <p:nvPr>
            <p:ph type="sldNum" sz="quarter" idx="12"/>
          </p:nvPr>
        </p:nvSpPr>
        <p:spPr/>
        <p:txBody>
          <a:bodyPr/>
          <a:lstStyle>
            <a:lvl1pPr>
              <a:defRPr/>
            </a:lvl1pPr>
          </a:lstStyle>
          <a:p>
            <a:pPr>
              <a:defRPr/>
            </a:pPr>
            <a:fld id="{DA2F9DBB-DCEE-472C-96D0-0200F1FB0A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endParaRPr lang="it-IT"/>
          </a:p>
        </p:txBody>
      </p:sp>
      <p:sp>
        <p:nvSpPr>
          <p:cNvPr id="3" name="Segnaposto piè di pagina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4" name="Segnaposto numero diapositiva 3"/>
          <p:cNvSpPr>
            <a:spLocks noGrp="1"/>
          </p:cNvSpPr>
          <p:nvPr>
            <p:ph type="sldNum" sz="quarter" idx="12"/>
          </p:nvPr>
        </p:nvSpPr>
        <p:spPr/>
        <p:txBody>
          <a:bodyPr/>
          <a:lstStyle>
            <a:lvl1pPr>
              <a:defRPr/>
            </a:lvl1pPr>
          </a:lstStyle>
          <a:p>
            <a:pPr>
              <a:defRPr/>
            </a:pPr>
            <a:fld id="{C4E72497-CBE9-4170-B10C-43D13E085D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egnaposto numero diapositiva 6"/>
          <p:cNvSpPr>
            <a:spLocks noGrp="1"/>
          </p:cNvSpPr>
          <p:nvPr>
            <p:ph type="sldNum" sz="quarter" idx="12"/>
          </p:nvPr>
        </p:nvSpPr>
        <p:spPr/>
        <p:txBody>
          <a:bodyPr/>
          <a:lstStyle>
            <a:lvl1pPr>
              <a:defRPr/>
            </a:lvl1pPr>
          </a:lstStyle>
          <a:p>
            <a:pPr>
              <a:defRPr/>
            </a:pPr>
            <a:fld id="{2CF4B7D9-465A-411D-9E3F-2BC4900D95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lgn="ctr">
              <a:defRPr sz="1200"/>
            </a:lvl1pPr>
          </a:lstStyle>
          <a:p>
            <a:pPr>
              <a:defRPr/>
            </a:pPr>
            <a:endParaRPr lang="en-US"/>
          </a:p>
        </p:txBody>
      </p:sp>
      <p:sp>
        <p:nvSpPr>
          <p:cNvPr id="7" name="Segnaposto numero diapositiva 6"/>
          <p:cNvSpPr>
            <a:spLocks noGrp="1"/>
          </p:cNvSpPr>
          <p:nvPr>
            <p:ph type="sldNum" sz="quarter" idx="12"/>
          </p:nvPr>
        </p:nvSpPr>
        <p:spPr/>
        <p:txBody>
          <a:bodyPr/>
          <a:lstStyle>
            <a:lvl1pPr>
              <a:defRPr/>
            </a:lvl1pPr>
          </a:lstStyle>
          <a:p>
            <a:pPr>
              <a:defRPr/>
            </a:pPr>
            <a:fld id="{3AD84824-67B3-4F93-91CF-2920F326D1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750C8D-2CA7-4906-B0AE-3BB0A07A38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2052"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2053"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EA948D2-1779-4570-8246-A7F297B938C3}" type="slidenum">
              <a:rPr lang="en-US"/>
              <a:pPr>
                <a:defRPr/>
              </a:pPr>
              <a:t>‹#›</a:t>
            </a:fld>
            <a:endParaRPr lang="en-US"/>
          </a:p>
        </p:txBody>
      </p:sp>
      <p:grpSp>
        <p:nvGrpSpPr>
          <p:cNvPr id="2057"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21" r:id="rId1"/>
    <p:sldLayoutId id="2147483902" r:id="rId2"/>
    <p:sldLayoutId id="2147483922" r:id="rId3"/>
    <p:sldLayoutId id="2147483903" r:id="rId4"/>
    <p:sldLayoutId id="2147483904" r:id="rId5"/>
    <p:sldLayoutId id="2147483905" r:id="rId6"/>
    <p:sldLayoutId id="2147483906" r:id="rId7"/>
    <p:sldLayoutId id="2147483907" r:id="rId8"/>
    <p:sldLayoutId id="2147483923" r:id="rId9"/>
    <p:sldLayoutId id="2147483908" r:id="rId10"/>
    <p:sldLayoutId id="214748390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ideo" Target="file:///C:\Users\marco\Desktop\130528%20Lubiana\Foto%20e%20video\video%20e%20immagini\3d%20MPEG.mpe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850900" y="5040313"/>
            <a:ext cx="7812088" cy="1436687"/>
          </a:xfrm>
          <a:effectLst>
            <a:outerShdw blurRad="76200" dist="38100" dir="2700000" algn="tl" rotWithShape="0">
              <a:prstClr val="black">
                <a:alpha val="50000"/>
              </a:prstClr>
            </a:outerShdw>
          </a:effectLst>
        </p:spPr>
        <p:txBody>
          <a:bodyPr>
            <a:normAutofit/>
          </a:bodyPr>
          <a:lstStyle/>
          <a:p>
            <a:pPr marR="0" eaLnBrk="1" hangingPunct="1">
              <a:lnSpc>
                <a:spcPct val="80000"/>
              </a:lnSpc>
              <a:buFont typeface="Times New Roman" pitchFamily="18" charset="0"/>
              <a:buNone/>
              <a:defRPr/>
            </a:pPr>
            <a:r>
              <a:rPr lang="it-IT" sz="2200" smtClean="0">
                <a:effectLst>
                  <a:outerShdw blurRad="38100" dist="38100" dir="2700000" algn="tl">
                    <a:srgbClr val="04617B"/>
                  </a:outerShdw>
                </a:effectLst>
                <a:latin typeface="Tahoma" pitchFamily="34" charset="0"/>
                <a:cs typeface="Tahoma" pitchFamily="34" charset="0"/>
              </a:rPr>
              <a:t>Feliciana Cortese</a:t>
            </a:r>
          </a:p>
          <a:p>
            <a:pPr marR="0" eaLnBrk="1" hangingPunct="1">
              <a:lnSpc>
                <a:spcPct val="80000"/>
              </a:lnSpc>
              <a:buFont typeface="Times New Roman" pitchFamily="18" charset="0"/>
              <a:buNone/>
              <a:defRPr/>
            </a:pPr>
            <a:r>
              <a:rPr lang="it-IT" sz="2200" smtClean="0">
                <a:effectLst>
                  <a:outerShdw blurRad="38100" dist="38100" dir="2700000" algn="tl">
                    <a:srgbClr val="04617B"/>
                  </a:outerShdw>
                </a:effectLst>
                <a:latin typeface="Tahoma" pitchFamily="34" charset="0"/>
                <a:cs typeface="Tahoma" pitchFamily="34" charset="0"/>
              </a:rPr>
              <a:t>Antonio Rizzetto</a:t>
            </a:r>
          </a:p>
          <a:p>
            <a:pPr marR="0" eaLnBrk="1" hangingPunct="1">
              <a:lnSpc>
                <a:spcPct val="80000"/>
              </a:lnSpc>
              <a:buFont typeface="Times New Roman" pitchFamily="18" charset="0"/>
              <a:buNone/>
              <a:defRPr/>
            </a:pPr>
            <a:r>
              <a:rPr lang="it-IT" sz="2000" smtClean="0">
                <a:effectLst>
                  <a:outerShdw blurRad="38100" dist="38100" dir="2700000" algn="tl">
                    <a:srgbClr val="04617B"/>
                  </a:outerShdw>
                </a:effectLst>
                <a:latin typeface="Tahoma" pitchFamily="34" charset="0"/>
                <a:cs typeface="Tahoma" pitchFamily="34" charset="0"/>
              </a:rPr>
              <a:t>Unità Funzionale di Medicina Riabilitativa</a:t>
            </a:r>
          </a:p>
          <a:p>
            <a:pPr marR="0" eaLnBrk="1" hangingPunct="1">
              <a:lnSpc>
                <a:spcPct val="80000"/>
              </a:lnSpc>
              <a:buFont typeface="Times New Roman" pitchFamily="18" charset="0"/>
              <a:buNone/>
              <a:defRPr/>
            </a:pPr>
            <a:r>
              <a:rPr lang="it-IT" sz="2200" smtClean="0">
                <a:effectLst>
                  <a:outerShdw blurRad="38100" dist="38100" dir="2700000" algn="tl">
                    <a:srgbClr val="04617B"/>
                  </a:outerShdw>
                </a:effectLst>
                <a:latin typeface="Tahoma" pitchFamily="34" charset="0"/>
                <a:cs typeface="Tahoma" pitchFamily="34" charset="0"/>
              </a:rPr>
              <a:t>Casa di Cura Privata Villa Margherita-Arcugnano-Vicenza</a:t>
            </a:r>
          </a:p>
        </p:txBody>
      </p:sp>
      <p:sp>
        <p:nvSpPr>
          <p:cNvPr id="9" name="CasellaDiTesto 8"/>
          <p:cNvSpPr txBox="1"/>
          <p:nvPr/>
        </p:nvSpPr>
        <p:spPr>
          <a:xfrm>
            <a:off x="585788" y="2141538"/>
            <a:ext cx="7972425" cy="1446212"/>
          </a:xfrm>
          <a:prstGeom prst="rect">
            <a:avLst/>
          </a:prstGeom>
          <a:noFill/>
        </p:spPr>
        <p:txBody>
          <a:bodyPr>
            <a:spAutoFit/>
          </a:bodyPr>
          <a:lstStyle/>
          <a:p>
            <a:pPr algn="ctr">
              <a:buFont typeface="Times New Roman" pitchFamily="16" charset="0"/>
              <a:buNone/>
              <a:defRPr/>
            </a:pPr>
            <a:r>
              <a:rPr lang="it-IT" sz="4400" b="1" dirty="0" err="1">
                <a:solidFill>
                  <a:schemeClr val="accent3">
                    <a:lumMod val="20000"/>
                    <a:lumOff val="80000"/>
                  </a:schemeClr>
                </a:solidFill>
                <a:effectLst>
                  <a:outerShdw blurRad="38100" dist="25400" dir="5400000" algn="tl" rotWithShape="0">
                    <a:srgbClr val="000000">
                      <a:alpha val="43000"/>
                    </a:srgbClr>
                  </a:outerShdw>
                </a:effectLst>
                <a:latin typeface="Tahoma" pitchFamily="34" charset="0"/>
                <a:ea typeface="Tahoma" pitchFamily="34" charset="0"/>
                <a:cs typeface="Tahoma" pitchFamily="34" charset="0"/>
              </a:rPr>
              <a:t>Postural</a:t>
            </a:r>
            <a:r>
              <a:rPr lang="it-IT" sz="4400" b="1" dirty="0">
                <a:solidFill>
                  <a:schemeClr val="accent3">
                    <a:lumMod val="20000"/>
                    <a:lumOff val="80000"/>
                  </a:schemeClr>
                </a:solidFill>
                <a:effectLst>
                  <a:outerShdw blurRad="38100" dist="25400" dir="5400000" algn="tl" rotWithShape="0">
                    <a:srgbClr val="000000">
                      <a:alpha val="43000"/>
                    </a:srgbClr>
                  </a:outerShdw>
                </a:effectLst>
                <a:latin typeface="Tahoma" pitchFamily="34" charset="0"/>
                <a:ea typeface="Tahoma" pitchFamily="34" charset="0"/>
                <a:cs typeface="Tahoma" pitchFamily="34" charset="0"/>
              </a:rPr>
              <a:t> </a:t>
            </a:r>
            <a:r>
              <a:rPr lang="it-IT" sz="4400" b="1" dirty="0" err="1">
                <a:solidFill>
                  <a:schemeClr val="accent3">
                    <a:lumMod val="20000"/>
                    <a:lumOff val="80000"/>
                  </a:schemeClr>
                </a:solidFill>
                <a:effectLst>
                  <a:outerShdw blurRad="38100" dist="25400" dir="5400000" algn="tl" rotWithShape="0">
                    <a:srgbClr val="000000">
                      <a:alpha val="43000"/>
                    </a:srgbClr>
                  </a:outerShdw>
                </a:effectLst>
                <a:latin typeface="Tahoma" pitchFamily="34" charset="0"/>
                <a:ea typeface="Tahoma" pitchFamily="34" charset="0"/>
                <a:cs typeface="Tahoma" pitchFamily="34" charset="0"/>
              </a:rPr>
              <a:t>Control</a:t>
            </a:r>
            <a:r>
              <a:rPr lang="it-IT" sz="4400" b="1" dirty="0">
                <a:solidFill>
                  <a:schemeClr val="accent3">
                    <a:lumMod val="20000"/>
                    <a:lumOff val="80000"/>
                  </a:schemeClr>
                </a:solidFill>
                <a:effectLst>
                  <a:outerShdw blurRad="38100" dist="25400" dir="5400000" algn="tl" rotWithShape="0">
                    <a:srgbClr val="000000">
                      <a:alpha val="43000"/>
                    </a:srgbClr>
                  </a:outerShdw>
                </a:effectLst>
                <a:latin typeface="Tahoma" pitchFamily="34" charset="0"/>
                <a:ea typeface="Tahoma" pitchFamily="34" charset="0"/>
                <a:cs typeface="Tahoma" pitchFamily="34" charset="0"/>
              </a:rPr>
              <a:t> </a:t>
            </a:r>
            <a:r>
              <a:rPr lang="it-IT" sz="4400" b="1" dirty="0" err="1">
                <a:solidFill>
                  <a:schemeClr val="accent3">
                    <a:lumMod val="20000"/>
                    <a:lumOff val="80000"/>
                  </a:schemeClr>
                </a:solidFill>
                <a:effectLst>
                  <a:outerShdw blurRad="38100" dist="25400" dir="5400000" algn="tl" rotWithShape="0">
                    <a:srgbClr val="000000">
                      <a:alpha val="43000"/>
                    </a:srgbClr>
                  </a:outerShdw>
                </a:effectLst>
                <a:latin typeface="Tahoma" pitchFamily="34" charset="0"/>
                <a:ea typeface="Tahoma" pitchFamily="34" charset="0"/>
                <a:cs typeface="Tahoma" pitchFamily="34" charset="0"/>
              </a:rPr>
              <a:t>by</a:t>
            </a:r>
            <a:endParaRPr lang="it-IT" sz="4400" b="1" dirty="0">
              <a:solidFill>
                <a:schemeClr val="accent3">
                  <a:lumMod val="20000"/>
                  <a:lumOff val="80000"/>
                </a:schemeClr>
              </a:solidFill>
              <a:effectLst>
                <a:outerShdw blurRad="38100" dist="25400" dir="5400000" algn="tl" rotWithShape="0">
                  <a:srgbClr val="000000">
                    <a:alpha val="43000"/>
                  </a:srgbClr>
                </a:outerShdw>
              </a:effectLst>
              <a:latin typeface="Tahoma" pitchFamily="34" charset="0"/>
              <a:ea typeface="Tahoma" pitchFamily="34" charset="0"/>
              <a:cs typeface="Tahoma" pitchFamily="34" charset="0"/>
            </a:endParaRPr>
          </a:p>
          <a:p>
            <a:pPr algn="ctr">
              <a:buFont typeface="Times New Roman" pitchFamily="16" charset="0"/>
              <a:buNone/>
              <a:defRPr/>
            </a:pPr>
            <a:r>
              <a:rPr lang="it-IT" sz="4400" b="1" dirty="0">
                <a:solidFill>
                  <a:schemeClr val="accent3">
                    <a:lumMod val="20000"/>
                    <a:lumOff val="80000"/>
                  </a:schemeClr>
                </a:solidFill>
                <a:effectLst>
                  <a:outerShdw blurRad="38100" dist="25400" dir="5400000" algn="tl" rotWithShape="0">
                    <a:srgbClr val="000000">
                      <a:alpha val="43000"/>
                    </a:srgbClr>
                  </a:outerShdw>
                </a:effectLst>
                <a:latin typeface="Tahoma" pitchFamily="34" charset="0"/>
                <a:ea typeface="Tahoma" pitchFamily="34" charset="0"/>
                <a:cs typeface="Tahoma" pitchFamily="34" charset="0"/>
              </a:rPr>
              <a:t>3D Newton</a:t>
            </a:r>
          </a:p>
        </p:txBody>
      </p:sp>
      <p:pic>
        <p:nvPicPr>
          <p:cNvPr id="17412" name="Immagine 4" descr="Cattura3.JPG"/>
          <p:cNvPicPr>
            <a:picLocks noChangeAspect="1"/>
          </p:cNvPicPr>
          <p:nvPr/>
        </p:nvPicPr>
        <p:blipFill>
          <a:blip r:embed="rId3" cstate="print"/>
          <a:srcRect/>
          <a:stretch>
            <a:fillRect/>
          </a:stretch>
        </p:blipFill>
        <p:spPr bwMode="auto">
          <a:xfrm>
            <a:off x="3708400" y="309563"/>
            <a:ext cx="1727200" cy="1506537"/>
          </a:xfrm>
          <a:prstGeom prst="rect">
            <a:avLst/>
          </a:prstGeom>
          <a:noFill/>
          <a:ln w="9525">
            <a:noFill/>
            <a:miter lim="800000"/>
            <a:headEnd/>
            <a:tailEnd/>
          </a:ln>
        </p:spPr>
      </p:pic>
      <p:pic>
        <p:nvPicPr>
          <p:cNvPr id="17413" name="Immagine 5" descr="Cattura4.JPG"/>
          <p:cNvPicPr>
            <a:picLocks noChangeAspect="1"/>
          </p:cNvPicPr>
          <p:nvPr/>
        </p:nvPicPr>
        <p:blipFill>
          <a:blip r:embed="rId4" cstate="print"/>
          <a:srcRect/>
          <a:stretch>
            <a:fillRect/>
          </a:stretch>
        </p:blipFill>
        <p:spPr bwMode="auto">
          <a:xfrm>
            <a:off x="7034213" y="2998788"/>
            <a:ext cx="1573212" cy="1611312"/>
          </a:xfrm>
          <a:prstGeom prst="rect">
            <a:avLst/>
          </a:prstGeom>
          <a:noFill/>
          <a:ln w="9525">
            <a:noFill/>
            <a:miter lim="800000"/>
            <a:headEnd/>
            <a:tailEnd/>
          </a:ln>
        </p:spPr>
      </p:pic>
      <p:pic>
        <p:nvPicPr>
          <p:cNvPr id="17414" name="Immagine 6" descr="Cattura5.JPG"/>
          <p:cNvPicPr>
            <a:picLocks noChangeAspect="1"/>
          </p:cNvPicPr>
          <p:nvPr/>
        </p:nvPicPr>
        <p:blipFill>
          <a:blip r:embed="rId5" cstate="print"/>
          <a:srcRect/>
          <a:stretch>
            <a:fillRect/>
          </a:stretch>
        </p:blipFill>
        <p:spPr bwMode="auto">
          <a:xfrm>
            <a:off x="1479550" y="3616325"/>
            <a:ext cx="2701925" cy="1924050"/>
          </a:xfrm>
          <a:prstGeom prst="rect">
            <a:avLst/>
          </a:prstGeom>
          <a:noFill/>
          <a:ln w="9525">
            <a:noFill/>
            <a:miter lim="800000"/>
            <a:headEnd/>
            <a:tailEnd/>
          </a:ln>
        </p:spPr>
      </p:pic>
      <p:pic>
        <p:nvPicPr>
          <p:cNvPr id="17415" name="Immagine 9" descr="Cattura8.JPG"/>
          <p:cNvPicPr>
            <a:picLocks noChangeAspect="1"/>
          </p:cNvPicPr>
          <p:nvPr/>
        </p:nvPicPr>
        <p:blipFill>
          <a:blip r:embed="rId6" cstate="print"/>
          <a:srcRect/>
          <a:stretch>
            <a:fillRect/>
          </a:stretch>
        </p:blipFill>
        <p:spPr bwMode="auto">
          <a:xfrm>
            <a:off x="517525" y="565150"/>
            <a:ext cx="1944688" cy="1674813"/>
          </a:xfrm>
          <a:prstGeom prst="rect">
            <a:avLst/>
          </a:prstGeom>
          <a:noFill/>
          <a:ln w="9525">
            <a:noFill/>
            <a:miter lim="800000"/>
            <a:headEnd/>
            <a:tailEnd/>
          </a:ln>
        </p:spPr>
      </p:pic>
      <p:pic>
        <p:nvPicPr>
          <p:cNvPr id="17416" name="Immagine 10" descr="Cattura9.JPG"/>
          <p:cNvPicPr>
            <a:picLocks noChangeAspect="1"/>
          </p:cNvPicPr>
          <p:nvPr/>
        </p:nvPicPr>
        <p:blipFill>
          <a:blip r:embed="rId7" cstate="print"/>
          <a:srcRect/>
          <a:stretch>
            <a:fillRect/>
          </a:stretch>
        </p:blipFill>
        <p:spPr bwMode="auto">
          <a:xfrm>
            <a:off x="6388100" y="346075"/>
            <a:ext cx="2201863"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uppo 7"/>
          <p:cNvGrpSpPr>
            <a:grpSpLocks/>
          </p:cNvGrpSpPr>
          <p:nvPr/>
        </p:nvGrpSpPr>
        <p:grpSpPr bwMode="auto">
          <a:xfrm>
            <a:off x="541338" y="257175"/>
            <a:ext cx="7426325" cy="4783138"/>
            <a:chOff x="507265" y="854120"/>
            <a:chExt cx="7426530" cy="4783093"/>
          </a:xfrm>
        </p:grpSpPr>
        <p:pic>
          <p:nvPicPr>
            <p:cNvPr id="26629" name="Picture 2" descr="K:\KINETRAK 3D NEWTON\3D vuota.jpg"/>
            <p:cNvPicPr>
              <a:picLocks noChangeAspect="1" noChangeArrowheads="1"/>
            </p:cNvPicPr>
            <p:nvPr/>
          </p:nvPicPr>
          <p:blipFill>
            <a:blip r:embed="rId2" cstate="print"/>
            <a:srcRect/>
            <a:stretch>
              <a:fillRect/>
            </a:stretch>
          </p:blipFill>
          <p:spPr bwMode="auto">
            <a:xfrm>
              <a:off x="2287588" y="1808163"/>
              <a:ext cx="4562475" cy="3829050"/>
            </a:xfrm>
            <a:prstGeom prst="rect">
              <a:avLst/>
            </a:prstGeom>
            <a:noFill/>
            <a:ln w="9525">
              <a:noFill/>
              <a:miter lim="800000"/>
              <a:headEnd/>
              <a:tailEnd/>
            </a:ln>
          </p:spPr>
        </p:pic>
        <p:sp>
          <p:nvSpPr>
            <p:cNvPr id="3" name="Figura a mano libera 2"/>
            <p:cNvSpPr/>
            <p:nvPr/>
          </p:nvSpPr>
          <p:spPr>
            <a:xfrm>
              <a:off x="507265" y="3230880"/>
              <a:ext cx="2545494" cy="1014904"/>
            </a:xfrm>
            <a:custGeom>
              <a:avLst>
                <a:gd name="f0" fmla="val 14400"/>
                <a:gd name="f1" fmla="val 5400"/>
                <a:gd name="f2" fmla="val 18000"/>
                <a:gd name="f3" fmla="val 8100"/>
              </a:avLst>
              <a:gdLst>
                <a:gd name="f4" fmla="val w"/>
                <a:gd name="f5" fmla="val h"/>
                <a:gd name="f6" fmla="val 0"/>
                <a:gd name="f7" fmla="val 21600"/>
                <a:gd name="f8" fmla="val -2147483647"/>
                <a:gd name="f9" fmla="val 2147483647"/>
                <a:gd name="f10" fmla="val 10800"/>
                <a:gd name="f11" fmla="*/ f4 1 21600"/>
                <a:gd name="f12" fmla="*/ f5 1 21600"/>
                <a:gd name="f13" fmla="pin 0 f0 f7"/>
                <a:gd name="f14" fmla="pin f6 f3 10800"/>
                <a:gd name="f15" fmla="val f13"/>
                <a:gd name="f16" fmla="val f14"/>
                <a:gd name="f17" fmla="pin f13 f2 21600"/>
                <a:gd name="f18" fmla="pin 0 f1 f14"/>
                <a:gd name="f19" fmla="*/ f13 f11 1"/>
                <a:gd name="f20" fmla="*/ f6 f12 1"/>
                <a:gd name="f21" fmla="*/ f14 f12 1"/>
                <a:gd name="f22" fmla="*/ f7 f11 1"/>
                <a:gd name="f23" fmla="*/ 0 f11 1"/>
                <a:gd name="f24" fmla="*/ 21600 f12 1"/>
                <a:gd name="f25" fmla="*/ 0 f12 1"/>
                <a:gd name="f26" fmla="val f18"/>
                <a:gd name="f27" fmla="val f17"/>
                <a:gd name="f28" fmla="+- 21600 0 f16"/>
                <a:gd name="f29" fmla="*/ f17 f11 1"/>
                <a:gd name="f30" fmla="*/ f18 f12 1"/>
                <a:gd name="f31" fmla="*/ f15 f11 1"/>
                <a:gd name="f32" fmla="+- 21600 0 f26"/>
              </a:gdLst>
              <a:ahLst>
                <a:ahXY gdRefX="f0" minX="f6" maxX="f7" gdRefY="" minY="0" maxY="0">
                  <a:pos x="f19" y="f20"/>
                </a:ahXY>
                <a:ahXY gdRefX="f2" minX="f13" maxX="f7" gdRefY="f3" minY="f6" maxY="f10">
                  <a:pos x="f29" y="f21"/>
                </a:ahXY>
                <a:ahXY gdRefX="" minX="0" maxX="0" gdRefY="f1" minY="f6" maxY="f14">
                  <a:pos x="f22" y="f30"/>
                </a:ahXY>
              </a:ahLst>
              <a:cxnLst>
                <a:cxn ang="3cd4">
                  <a:pos x="hc" y="t"/>
                </a:cxn>
                <a:cxn ang="0">
                  <a:pos x="r" y="vc"/>
                </a:cxn>
                <a:cxn ang="cd4">
                  <a:pos x="hc" y="b"/>
                </a:cxn>
                <a:cxn ang="cd2">
                  <a:pos x="l" y="vc"/>
                </a:cxn>
              </a:cxnLst>
              <a:rect l="f23" t="f25" r="f31" b="f24"/>
              <a:pathLst>
                <a:path w="21600" h="21600">
                  <a:moveTo>
                    <a:pt x="f6" y="f6"/>
                  </a:moveTo>
                  <a:lnTo>
                    <a:pt x="f15" y="f6"/>
                  </a:lnTo>
                  <a:lnTo>
                    <a:pt x="f15" y="f16"/>
                  </a:lnTo>
                  <a:lnTo>
                    <a:pt x="f27" y="f16"/>
                  </a:lnTo>
                  <a:lnTo>
                    <a:pt x="f27" y="f26"/>
                  </a:lnTo>
                  <a:lnTo>
                    <a:pt x="f7" y="f10"/>
                  </a:lnTo>
                  <a:lnTo>
                    <a:pt x="f27" y="f32"/>
                  </a:lnTo>
                  <a:lnTo>
                    <a:pt x="f27" y="f28"/>
                  </a:lnTo>
                  <a:lnTo>
                    <a:pt x="f15" y="f28"/>
                  </a:lnTo>
                  <a:lnTo>
                    <a:pt x="f15" y="f7"/>
                  </a:lnTo>
                  <a:lnTo>
                    <a:pt x="f6" y="f7"/>
                  </a:lnTo>
                  <a:close/>
                </a:path>
              </a:pathLst>
            </a:custGeom>
            <a:solidFill>
              <a:schemeClr val="accent2">
                <a:lumMod val="60000"/>
                <a:lumOff val="40000"/>
              </a:schemeClr>
            </a:solidFill>
            <a:ln w="0">
              <a:solidFill>
                <a:schemeClr val="accent1">
                  <a:lumMod val="40000"/>
                  <a:lumOff val="60000"/>
                </a:schemeClr>
              </a:solidFill>
              <a:prstDash val="solid"/>
            </a:ln>
            <a:effectLst>
              <a:glow rad="139700">
                <a:schemeClr val="accent2">
                  <a:satMod val="175000"/>
                  <a:alpha val="40000"/>
                </a:schemeClr>
              </a:glow>
            </a:effectLst>
          </p:spPr>
          <p:txBody>
            <a:bodyPr lIns="90000" tIns="45000" rIns="90000" bIns="45000" anchor="ctr" compatLnSpc="0"/>
            <a:lstStyle/>
            <a:p>
              <a:pPr algn="ctr" fontAlgn="auto" hangingPunct="0">
                <a:spcBef>
                  <a:spcPts val="0"/>
                </a:spcBef>
                <a:spcAft>
                  <a:spcPts val="0"/>
                </a:spcAft>
                <a:buFont typeface="Times New Roman" pitchFamily="16" charset="0"/>
                <a:buNone/>
                <a:defRPr/>
              </a:pPr>
              <a:r>
                <a:rPr lang="it-IT" sz="20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Multidirection</a:t>
              </a:r>
              <a:endParaRPr lang="it-IT" sz="20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Figura a mano libera 3"/>
            <p:cNvSpPr/>
            <p:nvPr/>
          </p:nvSpPr>
          <p:spPr>
            <a:xfrm>
              <a:off x="5405515" y="2152384"/>
              <a:ext cx="2528280" cy="1046520"/>
            </a:xfrm>
            <a:custGeom>
              <a:avLst>
                <a:gd name="f0" fmla="val 7200"/>
                <a:gd name="f1" fmla="val 5400"/>
                <a:gd name="f2" fmla="val 3600"/>
                <a:gd name="f3" fmla="val 8100"/>
              </a:avLst>
              <a:gdLst>
                <a:gd name="f4" fmla="val w"/>
                <a:gd name="f5" fmla="val h"/>
                <a:gd name="f6" fmla="val 0"/>
                <a:gd name="f7" fmla="val 21600"/>
                <a:gd name="f8" fmla="val -2147483647"/>
                <a:gd name="f9" fmla="val 2147483647"/>
                <a:gd name="f10" fmla="val 10800"/>
                <a:gd name="f11" fmla="*/ f4 1 21600"/>
                <a:gd name="f12" fmla="*/ f5 1 21600"/>
                <a:gd name="f13" fmla="pin f6 f0 21600"/>
                <a:gd name="f14" fmla="pin f6 f3 10800"/>
                <a:gd name="f15" fmla="val f13"/>
                <a:gd name="f16" fmla="val f14"/>
                <a:gd name="f17" fmla="pin 0 f2 f13"/>
                <a:gd name="f18" fmla="pin 0 f1 f14"/>
                <a:gd name="f19" fmla="*/ f13 f11 1"/>
                <a:gd name="f20" fmla="*/ f6 f12 1"/>
                <a:gd name="f21" fmla="*/ f14 f12 1"/>
                <a:gd name="f22" fmla="*/ f6 f11 1"/>
                <a:gd name="f23" fmla="*/ 21600 f11 1"/>
                <a:gd name="f24" fmla="*/ 21600 f12 1"/>
                <a:gd name="f25" fmla="*/ 0 f12 1"/>
                <a:gd name="f26" fmla="val f18"/>
                <a:gd name="f27" fmla="val f17"/>
                <a:gd name="f28" fmla="+- 21600 0 f16"/>
                <a:gd name="f29" fmla="*/ f17 f11 1"/>
                <a:gd name="f30" fmla="*/ f18 f12 1"/>
                <a:gd name="f31" fmla="*/ f15 f11 1"/>
                <a:gd name="f32" fmla="+- 21600 0 f26"/>
              </a:gdLst>
              <a:ahLst>
                <a:ahXY gdRefX="f0" minX="f6" maxX="f7" gdRefY="" minY="0" maxY="0">
                  <a:pos x="f19" y="f20"/>
                </a:ahXY>
                <a:ahXY gdRefX="f2" minX="f6" maxX="f13" gdRefY="f3" minY="f6" maxY="f10">
                  <a:pos x="f29" y="f21"/>
                </a:ahXY>
                <a:ahXY gdRefX="" minX="0" maxX="0" gdRefY="f1" minY="f6" maxY="f14">
                  <a:pos x="f22" y="f30"/>
                </a:ahXY>
              </a:ahLst>
              <a:cxnLst>
                <a:cxn ang="3cd4">
                  <a:pos x="hc" y="t"/>
                </a:cxn>
                <a:cxn ang="0">
                  <a:pos x="r" y="vc"/>
                </a:cxn>
                <a:cxn ang="cd4">
                  <a:pos x="hc" y="b"/>
                </a:cxn>
                <a:cxn ang="cd2">
                  <a:pos x="l" y="vc"/>
                </a:cxn>
              </a:cxnLst>
              <a:rect l="f31" t="f25" r="f23" b="f24"/>
              <a:pathLst>
                <a:path w="21600" h="21600">
                  <a:moveTo>
                    <a:pt x="f15" y="f6"/>
                  </a:moveTo>
                  <a:lnTo>
                    <a:pt x="f7" y="f6"/>
                  </a:lnTo>
                  <a:lnTo>
                    <a:pt x="f7" y="f7"/>
                  </a:lnTo>
                  <a:lnTo>
                    <a:pt x="f15" y="f7"/>
                  </a:lnTo>
                  <a:lnTo>
                    <a:pt x="f15" y="f28"/>
                  </a:lnTo>
                  <a:lnTo>
                    <a:pt x="f27" y="f28"/>
                  </a:lnTo>
                  <a:lnTo>
                    <a:pt x="f27" y="f32"/>
                  </a:lnTo>
                  <a:lnTo>
                    <a:pt x="f6" y="f10"/>
                  </a:lnTo>
                  <a:lnTo>
                    <a:pt x="f27" y="f26"/>
                  </a:lnTo>
                  <a:lnTo>
                    <a:pt x="f27" y="f16"/>
                  </a:lnTo>
                  <a:lnTo>
                    <a:pt x="f15" y="f16"/>
                  </a:lnTo>
                  <a:close/>
                </a:path>
              </a:pathLst>
            </a:custGeom>
            <a:solidFill>
              <a:schemeClr val="accent2">
                <a:lumMod val="60000"/>
                <a:lumOff val="40000"/>
              </a:schemeClr>
            </a:solidFill>
            <a:ln w="0">
              <a:solidFill>
                <a:schemeClr val="accent1">
                  <a:lumMod val="40000"/>
                  <a:lumOff val="60000"/>
                </a:schemeClr>
              </a:solidFill>
              <a:prstDash val="solid"/>
            </a:ln>
            <a:effectLst>
              <a:glow rad="139700">
                <a:schemeClr val="accent2">
                  <a:satMod val="175000"/>
                  <a:alpha val="40000"/>
                </a:schemeClr>
              </a:glow>
            </a:effectLst>
          </p:spPr>
          <p:txBody>
            <a:bodyPr lIns="90000" tIns="45000" rIns="90000" bIns="45000" anchor="ctr" compatLnSpc="0"/>
            <a:lstStyle/>
            <a:p>
              <a:pPr algn="ctr" fontAlgn="auto" hangingPunct="0">
                <a:spcBef>
                  <a:spcPts val="0"/>
                </a:spcBef>
                <a:spcAft>
                  <a:spcPts val="0"/>
                </a:spcAft>
                <a:buFont typeface="Times New Roman" pitchFamily="16" charset="0"/>
                <a:buNone/>
                <a:defRPr/>
              </a:pPr>
              <a:r>
                <a:rPr lang="it-IT" sz="2000" dirty="0">
                  <a:effectLst>
                    <a:outerShdw blurRad="38100" dist="38100" dir="2700000" algn="tl">
                      <a:srgbClr val="000000">
                        <a:alpha val="43137"/>
                      </a:srgbClr>
                    </a:outerShdw>
                  </a:effectLst>
                  <a:latin typeface="Tahoma" pitchFamily="34" charset="0"/>
                  <a:ea typeface="Tahoma" pitchFamily="34" charset="0"/>
                  <a:cs typeface="Tahoma" pitchFamily="34" charset="0"/>
                </a:rPr>
                <a:t>Biofeedback</a:t>
              </a:r>
            </a:p>
          </p:txBody>
        </p:sp>
        <p:sp>
          <p:nvSpPr>
            <p:cNvPr id="5" name="Figura a mano libera 4"/>
            <p:cNvSpPr/>
            <p:nvPr/>
          </p:nvSpPr>
          <p:spPr>
            <a:xfrm>
              <a:off x="4052995" y="854120"/>
              <a:ext cx="1196958" cy="1002945"/>
            </a:xfrm>
            <a:custGeom>
              <a:avLst>
                <a:gd name="f0" fmla="val 14400"/>
                <a:gd name="f1" fmla="val 5400"/>
                <a:gd name="f2" fmla="val 18000"/>
                <a:gd name="f3" fmla="val 8100"/>
              </a:avLst>
              <a:gdLst>
                <a:gd name="f4" fmla="val w"/>
                <a:gd name="f5" fmla="val h"/>
                <a:gd name="f6" fmla="val 0"/>
                <a:gd name="f7" fmla="val 21600"/>
                <a:gd name="f8" fmla="val -2147483647"/>
                <a:gd name="f9" fmla="val 2147483647"/>
                <a:gd name="f10" fmla="val 10800"/>
                <a:gd name="f11" fmla="*/ f4 1 21600"/>
                <a:gd name="f12" fmla="*/ f5 1 21600"/>
                <a:gd name="f13" fmla="pin 0 f0 f7"/>
                <a:gd name="f14" fmla="pin f6 f3 10800"/>
                <a:gd name="f15" fmla="val f13"/>
                <a:gd name="f16" fmla="val f14"/>
                <a:gd name="f17" fmla="pin f13 f2 21600"/>
                <a:gd name="f18" fmla="pin 0 f1 f14"/>
                <a:gd name="f19" fmla="*/ f6 f11 1"/>
                <a:gd name="f20" fmla="*/ f13 f12 1"/>
                <a:gd name="f21" fmla="*/ f14 f11 1"/>
                <a:gd name="f22" fmla="*/ f7 f12 1"/>
                <a:gd name="f23" fmla="*/ 0 f11 1"/>
                <a:gd name="f24" fmla="*/ 21600 f11 1"/>
                <a:gd name="f25" fmla="*/ 0 f12 1"/>
                <a:gd name="f26" fmla="val f18"/>
                <a:gd name="f27" fmla="val f17"/>
                <a:gd name="f28" fmla="+- 21600 0 f16"/>
                <a:gd name="f29" fmla="*/ f17 f12 1"/>
                <a:gd name="f30" fmla="*/ f18 f11 1"/>
                <a:gd name="f31" fmla="*/ f15 f12 1"/>
                <a:gd name="f32" fmla="+- 21600 0 f26"/>
              </a:gdLst>
              <a:ahLst>
                <a:ahXY gdRefX="" minX="0" maxX="0" gdRefY="f0" minY="f6" maxY="f7">
                  <a:pos x="f19" y="f20"/>
                </a:ahXY>
                <a:ahXY gdRefX="f3" minX="f6" maxX="f10" gdRefY="f2" minY="f13" maxY="f7">
                  <a:pos x="f21" y="f29"/>
                </a:ahXY>
                <a:ahXY gdRefX="f1" minX="f6" maxX="f14" gdRefY="" minY="0" maxY="0">
                  <a:pos x="f30" y="f22"/>
                </a:ahXY>
              </a:ahLst>
              <a:cxnLst>
                <a:cxn ang="3cd4">
                  <a:pos x="hc" y="t"/>
                </a:cxn>
                <a:cxn ang="0">
                  <a:pos x="r" y="vc"/>
                </a:cxn>
                <a:cxn ang="cd4">
                  <a:pos x="hc" y="b"/>
                </a:cxn>
                <a:cxn ang="cd2">
                  <a:pos x="l" y="vc"/>
                </a:cxn>
              </a:cxnLst>
              <a:rect l="f23" t="f25" r="f24" b="f31"/>
              <a:pathLst>
                <a:path w="21600" h="21600">
                  <a:moveTo>
                    <a:pt x="f6" y="f15"/>
                  </a:moveTo>
                  <a:lnTo>
                    <a:pt x="f6" y="f6"/>
                  </a:lnTo>
                  <a:lnTo>
                    <a:pt x="f7" y="f6"/>
                  </a:lnTo>
                  <a:lnTo>
                    <a:pt x="f7" y="f15"/>
                  </a:lnTo>
                  <a:lnTo>
                    <a:pt x="f28" y="f15"/>
                  </a:lnTo>
                  <a:lnTo>
                    <a:pt x="f28" y="f27"/>
                  </a:lnTo>
                  <a:lnTo>
                    <a:pt x="f32" y="f27"/>
                  </a:lnTo>
                  <a:lnTo>
                    <a:pt x="f10" y="f7"/>
                  </a:lnTo>
                  <a:lnTo>
                    <a:pt x="f26" y="f27"/>
                  </a:lnTo>
                  <a:lnTo>
                    <a:pt x="f16" y="f27"/>
                  </a:lnTo>
                  <a:lnTo>
                    <a:pt x="f16" y="f15"/>
                  </a:lnTo>
                  <a:close/>
                </a:path>
              </a:pathLst>
            </a:custGeom>
            <a:solidFill>
              <a:schemeClr val="accent2">
                <a:lumMod val="60000"/>
                <a:lumOff val="40000"/>
              </a:schemeClr>
            </a:solidFill>
            <a:ln w="0">
              <a:solidFill>
                <a:schemeClr val="accent1">
                  <a:lumMod val="40000"/>
                  <a:lumOff val="60000"/>
                </a:schemeClr>
              </a:solidFill>
              <a:prstDash val="solid"/>
            </a:ln>
            <a:effectLst>
              <a:glow rad="139700">
                <a:schemeClr val="accent2">
                  <a:satMod val="175000"/>
                  <a:alpha val="40000"/>
                </a:schemeClr>
              </a:glow>
            </a:effectLst>
          </p:spPr>
          <p:txBody>
            <a:bodyPr lIns="90000" tIns="45000" rIns="90000" bIns="45000" anchor="ctr" compatLnSpc="0"/>
            <a:lstStyle/>
            <a:p>
              <a:pPr algn="ctr" fontAlgn="auto" hangingPunct="0">
                <a:spcBef>
                  <a:spcPts val="0"/>
                </a:spcBef>
                <a:spcAft>
                  <a:spcPts val="0"/>
                </a:spcAft>
                <a:buFont typeface="Times New Roman" pitchFamily="16" charset="0"/>
                <a:buNone/>
                <a:defRPr/>
              </a:pPr>
              <a:r>
                <a:rPr lang="it-IT" sz="20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Gravity</a:t>
              </a:r>
              <a:r>
                <a:rPr lang="it-IT" sz="20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0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force</a:t>
              </a:r>
              <a:endParaRPr lang="it-IT" sz="20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pSp>
      <p:sp>
        <p:nvSpPr>
          <p:cNvPr id="26627" name="Rettangolo 5"/>
          <p:cNvSpPr>
            <a:spLocks noChangeArrowheads="1"/>
          </p:cNvSpPr>
          <p:nvPr/>
        </p:nvSpPr>
        <p:spPr bwMode="auto">
          <a:xfrm>
            <a:off x="1185863" y="5284788"/>
            <a:ext cx="6772275" cy="1016000"/>
          </a:xfrm>
          <a:prstGeom prst="rect">
            <a:avLst/>
          </a:prstGeom>
          <a:noFill/>
          <a:ln w="9525">
            <a:noFill/>
            <a:miter lim="800000"/>
            <a:headEnd/>
            <a:tailEnd/>
          </a:ln>
        </p:spPr>
        <p:txBody>
          <a:bodyPr>
            <a:spAutoFit/>
          </a:bodyPr>
          <a:lstStyle/>
          <a:p>
            <a:pPr>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a:solidFill>
                  <a:schemeClr val="tx1"/>
                </a:solidFill>
                <a:latin typeface="Tahoma" pitchFamily="34" charset="0"/>
                <a:cs typeface="Tahoma" pitchFamily="34" charset="0"/>
              </a:rPr>
              <a:t> 3-D NEWTON could use gravity force as a resistance.</a:t>
            </a:r>
          </a:p>
          <a:p>
            <a:pPr>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a:solidFill>
                  <a:schemeClr val="tx1"/>
                </a:solidFill>
                <a:latin typeface="Tahoma" pitchFamily="34" charset="0"/>
                <a:cs typeface="Tahoma" pitchFamily="34" charset="0"/>
              </a:rPr>
              <a:t> Multidirectional gravity force. </a:t>
            </a:r>
          </a:p>
          <a:p>
            <a:pPr>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a:solidFill>
                  <a:schemeClr val="tx1"/>
                </a:solidFill>
                <a:latin typeface="Tahoma" pitchFamily="34" charset="0"/>
                <a:cs typeface="Tahoma" pitchFamily="34" charset="0"/>
              </a:rPr>
              <a:t> Strengthening of back muscles as well as trunk muscles.</a:t>
            </a:r>
          </a:p>
        </p:txBody>
      </p:sp>
      <p:sp>
        <p:nvSpPr>
          <p:cNvPr id="26628" name="Rettangolo 6"/>
          <p:cNvSpPr>
            <a:spLocks noChangeArrowheads="1"/>
          </p:cNvSpPr>
          <p:nvPr/>
        </p:nvSpPr>
        <p:spPr bwMode="auto">
          <a:xfrm>
            <a:off x="392113" y="355600"/>
            <a:ext cx="2241550" cy="460375"/>
          </a:xfrm>
          <a:prstGeom prst="rect">
            <a:avLst/>
          </a:prstGeom>
          <a:noFill/>
          <a:ln w="9525">
            <a:noFill/>
            <a:miter lim="800000"/>
            <a:headEnd/>
            <a:tailEnd/>
          </a:ln>
        </p:spPr>
        <p:txBody>
          <a:bodyPr wrap="none">
            <a:spAutoFit/>
          </a:bodyPr>
          <a:lstStyle/>
          <a:p>
            <a:r>
              <a:rPr lang="en-US" sz="2400" b="1">
                <a:solidFill>
                  <a:srgbClr val="000000"/>
                </a:solidFill>
                <a:latin typeface="Tahoma" pitchFamily="34" charset="0"/>
                <a:cs typeface="Tahoma" pitchFamily="34" charset="0"/>
              </a:rPr>
              <a:t>3-D NEWTON</a:t>
            </a:r>
            <a:endParaRPr lang="it-IT" sz="3200" b="1">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uppo 45"/>
          <p:cNvGrpSpPr>
            <a:grpSpLocks/>
          </p:cNvGrpSpPr>
          <p:nvPr/>
        </p:nvGrpSpPr>
        <p:grpSpPr bwMode="auto">
          <a:xfrm>
            <a:off x="906463" y="666750"/>
            <a:ext cx="7331075" cy="5530850"/>
            <a:chOff x="813053" y="626169"/>
            <a:chExt cx="7331394" cy="5531744"/>
          </a:xfrm>
        </p:grpSpPr>
        <p:pic>
          <p:nvPicPr>
            <p:cNvPr id="27651" name="Picture 9"/>
            <p:cNvPicPr>
              <a:picLocks noChangeAspect="1" noChangeArrowheads="1"/>
            </p:cNvPicPr>
            <p:nvPr/>
          </p:nvPicPr>
          <p:blipFill>
            <a:blip r:embed="rId3" cstate="print"/>
            <a:srcRect/>
            <a:stretch>
              <a:fillRect/>
            </a:stretch>
          </p:blipFill>
          <p:spPr bwMode="auto">
            <a:xfrm>
              <a:off x="837438" y="931355"/>
              <a:ext cx="1844802" cy="1575728"/>
            </a:xfrm>
            <a:prstGeom prst="rect">
              <a:avLst/>
            </a:prstGeom>
            <a:noFill/>
            <a:ln w="9525">
              <a:noFill/>
              <a:round/>
              <a:headEnd/>
              <a:tailEnd/>
            </a:ln>
          </p:spPr>
        </p:pic>
        <p:cxnSp>
          <p:nvCxnSpPr>
            <p:cNvPr id="27652" name="AutoShape 10"/>
            <p:cNvCxnSpPr>
              <a:cxnSpLocks noChangeShapeType="1"/>
            </p:cNvCxnSpPr>
            <p:nvPr/>
          </p:nvCxnSpPr>
          <p:spPr bwMode="auto">
            <a:xfrm>
              <a:off x="2974752" y="1840992"/>
              <a:ext cx="3243263" cy="1588"/>
            </a:xfrm>
            <a:prstGeom prst="straightConnector1">
              <a:avLst/>
            </a:prstGeom>
            <a:noFill/>
            <a:ln w="76200">
              <a:solidFill>
                <a:srgbClr val="FF0000"/>
              </a:solidFill>
              <a:miter lim="800000"/>
              <a:headEnd/>
              <a:tailEnd type="triangle" w="med" len="med"/>
            </a:ln>
          </p:spPr>
        </p:cxnSp>
        <p:pic>
          <p:nvPicPr>
            <p:cNvPr id="27653" name="Picture 14"/>
            <p:cNvPicPr>
              <a:picLocks noChangeAspect="1" noChangeArrowheads="1"/>
            </p:cNvPicPr>
            <p:nvPr/>
          </p:nvPicPr>
          <p:blipFill>
            <a:blip r:embed="rId4" cstate="print"/>
            <a:srcRect/>
            <a:stretch>
              <a:fillRect/>
            </a:stretch>
          </p:blipFill>
          <p:spPr bwMode="auto">
            <a:xfrm>
              <a:off x="6291073" y="936526"/>
              <a:ext cx="1840992" cy="1651677"/>
            </a:xfrm>
            <a:prstGeom prst="rect">
              <a:avLst/>
            </a:prstGeom>
            <a:noFill/>
            <a:ln w="9525">
              <a:noFill/>
              <a:round/>
              <a:headEnd/>
              <a:tailEnd/>
            </a:ln>
          </p:spPr>
        </p:pic>
        <p:cxnSp>
          <p:nvCxnSpPr>
            <p:cNvPr id="27654" name="AutoShape 15"/>
            <p:cNvCxnSpPr>
              <a:cxnSpLocks noChangeShapeType="1"/>
            </p:cNvCxnSpPr>
            <p:nvPr/>
          </p:nvCxnSpPr>
          <p:spPr bwMode="auto">
            <a:xfrm>
              <a:off x="7183311" y="2676525"/>
              <a:ext cx="0" cy="1425829"/>
            </a:xfrm>
            <a:prstGeom prst="straightConnector1">
              <a:avLst/>
            </a:prstGeom>
            <a:noFill/>
            <a:ln w="76200">
              <a:solidFill>
                <a:srgbClr val="FF0000"/>
              </a:solidFill>
              <a:miter lim="800000"/>
              <a:headEnd/>
              <a:tailEnd type="triangle" w="med" len="med"/>
            </a:ln>
          </p:spPr>
        </p:cxnSp>
        <p:pic>
          <p:nvPicPr>
            <p:cNvPr id="27655" name="Picture 16"/>
            <p:cNvPicPr>
              <a:picLocks noChangeAspect="1" noChangeArrowheads="1"/>
            </p:cNvPicPr>
            <p:nvPr/>
          </p:nvPicPr>
          <p:blipFill>
            <a:blip r:embed="rId5" cstate="print"/>
            <a:srcRect/>
            <a:stretch>
              <a:fillRect/>
            </a:stretch>
          </p:blipFill>
          <p:spPr bwMode="auto">
            <a:xfrm>
              <a:off x="6120384" y="4203863"/>
              <a:ext cx="2024063" cy="1651918"/>
            </a:xfrm>
            <a:prstGeom prst="rect">
              <a:avLst/>
            </a:prstGeom>
            <a:noFill/>
            <a:ln w="9525">
              <a:noFill/>
              <a:round/>
              <a:headEnd/>
              <a:tailEnd/>
            </a:ln>
          </p:spPr>
        </p:pic>
        <p:cxnSp>
          <p:nvCxnSpPr>
            <p:cNvPr id="27656" name="AutoShape 20"/>
            <p:cNvCxnSpPr>
              <a:cxnSpLocks noChangeShapeType="1"/>
            </p:cNvCxnSpPr>
            <p:nvPr/>
          </p:nvCxnSpPr>
          <p:spPr bwMode="auto">
            <a:xfrm flipH="1">
              <a:off x="3072384" y="5296980"/>
              <a:ext cx="2963864" cy="0"/>
            </a:xfrm>
            <a:prstGeom prst="straightConnector1">
              <a:avLst/>
            </a:prstGeom>
            <a:noFill/>
            <a:ln w="76200">
              <a:solidFill>
                <a:srgbClr val="FF0000"/>
              </a:solidFill>
              <a:miter lim="800000"/>
              <a:headEnd/>
              <a:tailEnd type="triangle" w="med" len="med"/>
            </a:ln>
          </p:spPr>
        </p:cxnSp>
        <p:pic>
          <p:nvPicPr>
            <p:cNvPr id="27657" name="Picture 21"/>
            <p:cNvPicPr>
              <a:picLocks noChangeAspect="1" noChangeArrowheads="1"/>
            </p:cNvPicPr>
            <p:nvPr/>
          </p:nvPicPr>
          <p:blipFill>
            <a:blip r:embed="rId6" cstate="print"/>
            <a:srcRect/>
            <a:stretch>
              <a:fillRect/>
            </a:stretch>
          </p:blipFill>
          <p:spPr bwMode="auto">
            <a:xfrm>
              <a:off x="813053" y="4224339"/>
              <a:ext cx="2198371" cy="1631442"/>
            </a:xfrm>
            <a:prstGeom prst="rect">
              <a:avLst/>
            </a:prstGeom>
            <a:noFill/>
            <a:ln w="9525">
              <a:noFill/>
              <a:round/>
              <a:headEnd/>
              <a:tailEnd/>
            </a:ln>
          </p:spPr>
        </p:pic>
        <p:sp>
          <p:nvSpPr>
            <p:cNvPr id="27658" name="Text Box 24"/>
            <p:cNvSpPr txBox="1">
              <a:spLocks noChangeArrowheads="1"/>
            </p:cNvSpPr>
            <p:nvPr/>
          </p:nvSpPr>
          <p:spPr bwMode="auto">
            <a:xfrm>
              <a:off x="1069340" y="5894388"/>
              <a:ext cx="1698625" cy="263525"/>
            </a:xfrm>
            <a:prstGeom prst="rect">
              <a:avLst/>
            </a:prstGeom>
            <a:solidFill>
              <a:schemeClr val="bg1"/>
            </a:solidFill>
            <a:ln w="9525">
              <a:solidFill>
                <a:schemeClr val="bg1"/>
              </a:solidFill>
              <a:round/>
              <a:headEnd/>
              <a:tailEnd/>
            </a:ln>
          </p:spPr>
          <p:txBody>
            <a:bodyPr lIns="90000" tIns="46800" rIns="90000" bIns="46800" anchor="ctr"/>
            <a:lstStyle/>
            <a:p>
              <a:pPr algn="ctr">
                <a:tabLst>
                  <a:tab pos="723900" algn="l"/>
                  <a:tab pos="1447800" algn="l"/>
                </a:tabLst>
              </a:pPr>
              <a:r>
                <a:rPr lang="en-US" sz="2400">
                  <a:solidFill>
                    <a:schemeClr val="tx1"/>
                  </a:solidFill>
                  <a:latin typeface="Tahoma" pitchFamily="34" charset="0"/>
                  <a:cs typeface="Tahoma" pitchFamily="34" charset="0"/>
                </a:rPr>
                <a:t>Outcome </a:t>
              </a:r>
            </a:p>
          </p:txBody>
        </p:sp>
        <p:sp>
          <p:nvSpPr>
            <p:cNvPr id="23568" name="Rectangle 25"/>
            <p:cNvSpPr>
              <a:spLocks noChangeArrowheads="1"/>
            </p:cNvSpPr>
            <p:nvPr/>
          </p:nvSpPr>
          <p:spPr bwMode="auto">
            <a:xfrm>
              <a:off x="3845310" y="1450215"/>
              <a:ext cx="1503427" cy="744657"/>
            </a:xfrm>
            <a:prstGeom prst="rect">
              <a:avLst/>
            </a:prstGeom>
            <a:solidFill>
              <a:schemeClr val="accent2">
                <a:lumMod val="20000"/>
                <a:lumOff val="80000"/>
              </a:schemeClr>
            </a:solidFill>
            <a:ln w="9525">
              <a:solidFill>
                <a:srgbClr val="FF0000"/>
              </a:solidFill>
              <a:round/>
              <a:headEnd/>
              <a:tailEnd/>
            </a:ln>
          </p:spPr>
          <p:txBody>
            <a:bodyPr lIns="90000" tIns="46800" rIns="90000" bIns="46800" anchor="ctr"/>
            <a:lstStyle/>
            <a:p>
              <a:pPr algn="ctr">
                <a:tabLst>
                  <a:tab pos="723900" algn="l"/>
                  <a:tab pos="1447800" algn="l"/>
                  <a:tab pos="2171700" algn="l"/>
                </a:tabLst>
                <a:defRPr/>
              </a:pPr>
              <a:r>
                <a:rPr lang="en-US" sz="2400" dirty="0">
                  <a:solidFill>
                    <a:srgbClr val="000000"/>
                  </a:solidFill>
                  <a:latin typeface="Tahoma" pitchFamily="34" charset="0"/>
                  <a:ea typeface="Tahoma" pitchFamily="34" charset="0"/>
                  <a:cs typeface="Tahoma" pitchFamily="34" charset="0"/>
                </a:rPr>
                <a:t>Motor</a:t>
              </a:r>
            </a:p>
            <a:p>
              <a:pPr algn="ctr">
                <a:tabLst>
                  <a:tab pos="723900" algn="l"/>
                  <a:tab pos="1447800" algn="l"/>
                  <a:tab pos="2171700" algn="l"/>
                </a:tabLst>
                <a:defRPr/>
              </a:pPr>
              <a:r>
                <a:rPr lang="en-US" sz="2400" dirty="0">
                  <a:solidFill>
                    <a:srgbClr val="000000"/>
                  </a:solidFill>
                  <a:latin typeface="Tahoma" pitchFamily="34" charset="0"/>
                  <a:ea typeface="Tahoma" pitchFamily="34" charset="0"/>
                  <a:cs typeface="Tahoma" pitchFamily="34" charset="0"/>
                </a:rPr>
                <a:t>command</a:t>
              </a:r>
            </a:p>
          </p:txBody>
        </p:sp>
        <p:sp>
          <p:nvSpPr>
            <p:cNvPr id="23569" name="Rectangle 26"/>
            <p:cNvSpPr>
              <a:spLocks noChangeArrowheads="1"/>
            </p:cNvSpPr>
            <p:nvPr/>
          </p:nvSpPr>
          <p:spPr bwMode="auto">
            <a:xfrm>
              <a:off x="6633081" y="3215801"/>
              <a:ext cx="1193852" cy="431870"/>
            </a:xfrm>
            <a:prstGeom prst="rect">
              <a:avLst/>
            </a:prstGeom>
            <a:solidFill>
              <a:schemeClr val="accent2">
                <a:lumMod val="20000"/>
                <a:lumOff val="80000"/>
              </a:schemeClr>
            </a:solidFill>
            <a:ln w="9525">
              <a:solidFill>
                <a:srgbClr val="FF0000"/>
              </a:solidFill>
              <a:round/>
              <a:headEnd/>
              <a:tailEnd/>
            </a:ln>
          </p:spPr>
          <p:txBody>
            <a:bodyPr lIns="90000" tIns="46800" rIns="90000" bIns="46800" anchor="ctr"/>
            <a:lstStyle/>
            <a:p>
              <a:pPr algn="ctr">
                <a:tabLst>
                  <a:tab pos="723900" algn="l"/>
                </a:tabLst>
                <a:defRPr/>
              </a:pPr>
              <a:r>
                <a:rPr lang="en-US" sz="2400" dirty="0">
                  <a:solidFill>
                    <a:srgbClr val="000000"/>
                  </a:solidFill>
                  <a:latin typeface="Tahoma" pitchFamily="34" charset="0"/>
                  <a:ea typeface="Tahoma" pitchFamily="34" charset="0"/>
                  <a:cs typeface="Tahoma" pitchFamily="34" charset="0"/>
                </a:rPr>
                <a:t>Action </a:t>
              </a:r>
            </a:p>
          </p:txBody>
        </p:sp>
        <p:sp>
          <p:nvSpPr>
            <p:cNvPr id="23570" name="Rectangle 27"/>
            <p:cNvSpPr>
              <a:spLocks noChangeArrowheads="1"/>
            </p:cNvSpPr>
            <p:nvPr/>
          </p:nvSpPr>
          <p:spPr bwMode="auto">
            <a:xfrm>
              <a:off x="3710366" y="4830548"/>
              <a:ext cx="1771727" cy="863740"/>
            </a:xfrm>
            <a:prstGeom prst="rect">
              <a:avLst/>
            </a:prstGeom>
            <a:solidFill>
              <a:schemeClr val="accent2">
                <a:lumMod val="20000"/>
                <a:lumOff val="80000"/>
              </a:schemeClr>
            </a:solidFill>
            <a:ln w="9525">
              <a:solidFill>
                <a:srgbClr val="FF0000"/>
              </a:solidFill>
              <a:round/>
              <a:headEnd/>
              <a:tailEnd/>
            </a:ln>
          </p:spPr>
          <p:txBody>
            <a:bodyPr lIns="90000" tIns="46800" rIns="90000" bIns="46800" anchor="ctr"/>
            <a:lstStyle/>
            <a:p>
              <a:pPr algn="ctr">
                <a:tabLst>
                  <a:tab pos="723900" algn="l"/>
                  <a:tab pos="1447800" algn="l"/>
                  <a:tab pos="2171700" algn="l"/>
                </a:tabLst>
                <a:defRPr/>
              </a:pPr>
              <a:r>
                <a:rPr lang="en-US" sz="2400" dirty="0">
                  <a:solidFill>
                    <a:srgbClr val="000000"/>
                  </a:solidFill>
                  <a:latin typeface="Tahoma" pitchFamily="34" charset="0"/>
                  <a:ea typeface="Tahoma" pitchFamily="34" charset="0"/>
                  <a:cs typeface="Tahoma" pitchFamily="34" charset="0"/>
                </a:rPr>
                <a:t>Assessment</a:t>
              </a:r>
            </a:p>
            <a:p>
              <a:pPr algn="ctr">
                <a:tabLst>
                  <a:tab pos="723900" algn="l"/>
                  <a:tab pos="1447800" algn="l"/>
                  <a:tab pos="2171700" algn="l"/>
                </a:tabLst>
                <a:defRPr/>
              </a:pPr>
              <a:r>
                <a:rPr lang="en-US" sz="2400" dirty="0">
                  <a:solidFill>
                    <a:srgbClr val="000000"/>
                  </a:solidFill>
                  <a:latin typeface="Tahoma" pitchFamily="34" charset="0"/>
                  <a:ea typeface="Tahoma" pitchFamily="34" charset="0"/>
                  <a:cs typeface="Tahoma" pitchFamily="34" charset="0"/>
                </a:rPr>
                <a:t>of outcome</a:t>
              </a:r>
            </a:p>
          </p:txBody>
        </p:sp>
        <p:cxnSp>
          <p:nvCxnSpPr>
            <p:cNvPr id="27662" name="AutoShape 28"/>
            <p:cNvCxnSpPr>
              <a:cxnSpLocks noChangeShapeType="1"/>
            </p:cNvCxnSpPr>
            <p:nvPr/>
          </p:nvCxnSpPr>
          <p:spPr bwMode="auto">
            <a:xfrm flipV="1">
              <a:off x="1788097" y="2682240"/>
              <a:ext cx="0" cy="1377696"/>
            </a:xfrm>
            <a:prstGeom prst="straightConnector1">
              <a:avLst/>
            </a:prstGeom>
            <a:noFill/>
            <a:ln w="76200">
              <a:solidFill>
                <a:srgbClr val="FF0000"/>
              </a:solidFill>
              <a:miter lim="800000"/>
              <a:headEnd/>
              <a:tailEnd type="triangle" w="med" len="med"/>
            </a:ln>
          </p:spPr>
        </p:cxnSp>
        <p:sp>
          <p:nvSpPr>
            <p:cNvPr id="23572" name="Rectangle 29"/>
            <p:cNvSpPr>
              <a:spLocks noChangeArrowheads="1"/>
            </p:cNvSpPr>
            <p:nvPr/>
          </p:nvSpPr>
          <p:spPr bwMode="auto">
            <a:xfrm>
              <a:off x="847980" y="3215801"/>
              <a:ext cx="1833642" cy="503318"/>
            </a:xfrm>
            <a:prstGeom prst="rect">
              <a:avLst/>
            </a:prstGeom>
            <a:solidFill>
              <a:schemeClr val="accent2">
                <a:lumMod val="20000"/>
                <a:lumOff val="80000"/>
              </a:schemeClr>
            </a:solidFill>
            <a:ln w="9525">
              <a:solidFill>
                <a:srgbClr val="FF0000"/>
              </a:solidFill>
              <a:round/>
              <a:headEnd/>
              <a:tailEnd/>
            </a:ln>
          </p:spPr>
          <p:txBody>
            <a:bodyPr lIns="90000" tIns="46800" rIns="90000" bIns="46800" anchor="ctr"/>
            <a:lstStyle/>
            <a:p>
              <a:pPr algn="ctr">
                <a:tabLst>
                  <a:tab pos="723900" algn="l"/>
                  <a:tab pos="1447800" algn="l"/>
                </a:tabLst>
                <a:defRPr/>
              </a:pPr>
              <a:r>
                <a:rPr lang="en-US" sz="2400" dirty="0">
                  <a:solidFill>
                    <a:srgbClr val="000000"/>
                  </a:solidFill>
                  <a:latin typeface="Tahoma" pitchFamily="34" charset="0"/>
                  <a:ea typeface="Tahoma" pitchFamily="34" charset="0"/>
                  <a:cs typeface="Tahoma" pitchFamily="34" charset="0"/>
                </a:rPr>
                <a:t>Biofeedback </a:t>
              </a:r>
            </a:p>
          </p:txBody>
        </p:sp>
        <p:sp>
          <p:nvSpPr>
            <p:cNvPr id="27664" name="Text Box 19"/>
            <p:cNvSpPr txBox="1">
              <a:spLocks noChangeArrowheads="1"/>
            </p:cNvSpPr>
            <p:nvPr/>
          </p:nvSpPr>
          <p:spPr bwMode="auto">
            <a:xfrm>
              <a:off x="6274247" y="5894388"/>
              <a:ext cx="1700213" cy="263525"/>
            </a:xfrm>
            <a:prstGeom prst="rect">
              <a:avLst/>
            </a:prstGeom>
            <a:solidFill>
              <a:schemeClr val="bg1"/>
            </a:solidFill>
            <a:ln w="9525">
              <a:solidFill>
                <a:schemeClr val="bg1"/>
              </a:solidFill>
              <a:round/>
              <a:headEnd/>
              <a:tailEnd/>
            </a:ln>
          </p:spPr>
          <p:txBody>
            <a:bodyPr lIns="90000" tIns="46800" rIns="90000" bIns="46800" anchor="ctr"/>
            <a:lstStyle/>
            <a:p>
              <a:pPr algn="ctr">
                <a:tabLst>
                  <a:tab pos="723900" algn="l"/>
                  <a:tab pos="1447800" algn="l"/>
                </a:tabLst>
              </a:pPr>
              <a:r>
                <a:rPr lang="en-US" sz="2400">
                  <a:solidFill>
                    <a:schemeClr val="tx1"/>
                  </a:solidFill>
                  <a:latin typeface="Tahoma" pitchFamily="34" charset="0"/>
                  <a:cs typeface="Tahoma" pitchFamily="34" charset="0"/>
                </a:rPr>
                <a:t>Exercise</a:t>
              </a:r>
            </a:p>
          </p:txBody>
        </p:sp>
        <p:sp>
          <p:nvSpPr>
            <p:cNvPr id="27665" name="Text Box 19"/>
            <p:cNvSpPr txBox="1">
              <a:spLocks noChangeArrowheads="1"/>
            </p:cNvSpPr>
            <p:nvPr/>
          </p:nvSpPr>
          <p:spPr bwMode="auto">
            <a:xfrm>
              <a:off x="6390071" y="632265"/>
              <a:ext cx="1700213" cy="263525"/>
            </a:xfrm>
            <a:prstGeom prst="rect">
              <a:avLst/>
            </a:prstGeom>
            <a:solidFill>
              <a:schemeClr val="bg1"/>
            </a:solidFill>
            <a:ln w="9525">
              <a:solidFill>
                <a:schemeClr val="bg1"/>
              </a:solidFill>
              <a:round/>
              <a:headEnd/>
              <a:tailEnd/>
            </a:ln>
          </p:spPr>
          <p:txBody>
            <a:bodyPr lIns="90000" tIns="46800" rIns="90000" bIns="46800" anchor="ctr"/>
            <a:lstStyle/>
            <a:p>
              <a:pPr algn="ctr">
                <a:tabLst>
                  <a:tab pos="723900" algn="l"/>
                  <a:tab pos="1447800" algn="l"/>
                </a:tabLst>
              </a:pPr>
              <a:r>
                <a:rPr lang="en-US" sz="2400">
                  <a:solidFill>
                    <a:schemeClr val="tx1"/>
                  </a:solidFill>
                  <a:latin typeface="Tahoma" pitchFamily="34" charset="0"/>
                  <a:cs typeface="Tahoma" pitchFamily="34" charset="0"/>
                </a:rPr>
                <a:t>Effectors</a:t>
              </a:r>
            </a:p>
          </p:txBody>
        </p:sp>
        <p:sp>
          <p:nvSpPr>
            <p:cNvPr id="27666" name="Text Box 19"/>
            <p:cNvSpPr txBox="1">
              <a:spLocks noChangeArrowheads="1"/>
            </p:cNvSpPr>
            <p:nvPr/>
          </p:nvSpPr>
          <p:spPr bwMode="auto">
            <a:xfrm>
              <a:off x="909767" y="626169"/>
              <a:ext cx="1700213" cy="263525"/>
            </a:xfrm>
            <a:prstGeom prst="rect">
              <a:avLst/>
            </a:prstGeom>
            <a:solidFill>
              <a:schemeClr val="bg1"/>
            </a:solidFill>
            <a:ln w="9525">
              <a:solidFill>
                <a:schemeClr val="bg1"/>
              </a:solidFill>
              <a:round/>
              <a:headEnd/>
              <a:tailEnd/>
            </a:ln>
          </p:spPr>
          <p:txBody>
            <a:bodyPr lIns="90000" tIns="46800" rIns="90000" bIns="46800" anchor="ctr"/>
            <a:lstStyle/>
            <a:p>
              <a:pPr algn="ctr">
                <a:tabLst>
                  <a:tab pos="723900" algn="l"/>
                  <a:tab pos="1447800" algn="l"/>
                </a:tabLst>
              </a:pPr>
              <a:r>
                <a:rPr lang="en-US" sz="2400">
                  <a:solidFill>
                    <a:schemeClr val="tx1"/>
                  </a:solidFill>
                  <a:latin typeface="Tahoma" pitchFamily="34" charset="0"/>
                  <a:cs typeface="Tahoma" pitchFamily="34" charset="0"/>
                </a:rPr>
                <a:t>C N S</a:t>
              </a:r>
            </a:p>
          </p:txBody>
        </p:sp>
        <p:sp>
          <p:nvSpPr>
            <p:cNvPr id="40" name="Ovale 39"/>
            <p:cNvSpPr/>
            <p:nvPr/>
          </p:nvSpPr>
          <p:spPr>
            <a:xfrm>
              <a:off x="2889593" y="2450502"/>
              <a:ext cx="3365646" cy="1962467"/>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723900" algn="l"/>
                  <a:tab pos="1447800" algn="l"/>
                </a:tabLst>
                <a:defRPr/>
              </a:pPr>
              <a:r>
                <a:rPr lang="en-US" sz="2800" b="1" dirty="0">
                  <a:solidFill>
                    <a:prstClr val="black"/>
                  </a:solidFill>
                  <a:effectLst>
                    <a:outerShdw blurRad="38100" dist="38100" dir="2700000" algn="tl">
                      <a:srgbClr val="C0C0C0"/>
                    </a:outerShdw>
                  </a:effectLst>
                  <a:latin typeface="Tahoma" pitchFamily="34" charset="0"/>
                  <a:ea typeface="Tahoma" pitchFamily="34" charset="0"/>
                  <a:cs typeface="Tahoma" pitchFamily="34" charset="0"/>
                </a:rPr>
                <a:t>Biofeedback loop</a:t>
              </a:r>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17" descr="WP_001127.jpg"/>
          <p:cNvPicPr>
            <a:picLocks noChangeAspect="1"/>
          </p:cNvPicPr>
          <p:nvPr/>
        </p:nvPicPr>
        <p:blipFill>
          <a:blip r:embed="rId3" cstate="print">
            <a:lum bright="10000" contrast="20000"/>
          </a:blip>
          <a:srcRect/>
          <a:stretch>
            <a:fillRect/>
          </a:stretch>
        </p:blipFill>
        <p:spPr bwMode="auto">
          <a:xfrm>
            <a:off x="0" y="3175"/>
            <a:ext cx="9144000" cy="6858000"/>
          </a:xfrm>
          <a:prstGeom prst="rect">
            <a:avLst/>
          </a:prstGeom>
          <a:noFill/>
          <a:ln w="9525">
            <a:noFill/>
            <a:miter lim="800000"/>
            <a:headEnd/>
            <a:tailEnd/>
          </a:ln>
        </p:spPr>
      </p:pic>
      <p:grpSp>
        <p:nvGrpSpPr>
          <p:cNvPr id="28675" name="Group 1"/>
          <p:cNvGrpSpPr>
            <a:grpSpLocks/>
          </p:cNvGrpSpPr>
          <p:nvPr/>
        </p:nvGrpSpPr>
        <p:grpSpPr bwMode="auto">
          <a:xfrm>
            <a:off x="0" y="182563"/>
            <a:ext cx="3597275" cy="893762"/>
            <a:chOff x="1440" y="123"/>
            <a:chExt cx="3017" cy="563"/>
          </a:xfrm>
        </p:grpSpPr>
        <p:pic>
          <p:nvPicPr>
            <p:cNvPr id="28676" name="Picture 2"/>
            <p:cNvPicPr>
              <a:picLocks noChangeAspect="1" noChangeArrowheads="1"/>
            </p:cNvPicPr>
            <p:nvPr/>
          </p:nvPicPr>
          <p:blipFill>
            <a:blip r:embed="rId4" cstate="print"/>
            <a:srcRect/>
            <a:stretch>
              <a:fillRect/>
            </a:stretch>
          </p:blipFill>
          <p:spPr bwMode="auto">
            <a:xfrm>
              <a:off x="1440" y="123"/>
              <a:ext cx="3018" cy="564"/>
            </a:xfrm>
            <a:prstGeom prst="rect">
              <a:avLst/>
            </a:prstGeom>
            <a:noFill/>
            <a:ln w="9525">
              <a:noFill/>
              <a:round/>
              <a:headEnd/>
              <a:tailEnd/>
            </a:ln>
          </p:spPr>
        </p:pic>
        <p:sp>
          <p:nvSpPr>
            <p:cNvPr id="17411" name="Text Box 3"/>
            <p:cNvSpPr txBox="1">
              <a:spLocks noChangeArrowheads="1"/>
            </p:cNvSpPr>
            <p:nvPr/>
          </p:nvSpPr>
          <p:spPr bwMode="auto">
            <a:xfrm>
              <a:off x="1492" y="182"/>
              <a:ext cx="2913" cy="327"/>
            </a:xfrm>
            <a:prstGeom prst="rect">
              <a:avLst/>
            </a:prstGeom>
            <a:noFill/>
            <a:ln w="9525">
              <a:noFill/>
              <a:round/>
              <a:headEnd/>
              <a:tailEnd/>
            </a:ln>
            <a:effectLst/>
          </p:spPr>
          <p:txBody>
            <a:bodyPr lIns="90000" tIns="46800" rIns="90000" bIns="46800" anchor="ctr"/>
            <a:lstStyle/>
            <a:p>
              <a:pPr algn="ctr">
                <a:buFont typeface="Times New Roman" pitchFamily="16" charset="0"/>
                <a:buNone/>
                <a:tabLst>
                  <a:tab pos="723900" algn="l"/>
                  <a:tab pos="1447800" algn="l"/>
                  <a:tab pos="2171700" algn="l"/>
                  <a:tab pos="2895600" algn="l"/>
                  <a:tab pos="3619500" algn="l"/>
                  <a:tab pos="4343400" algn="l"/>
                </a:tabLst>
                <a:defRPr/>
              </a:pPr>
              <a:r>
                <a:rPr lang="en-US" sz="2800" b="1" dirty="0">
                  <a:solidFill>
                    <a:srgbClr val="FFFFFF"/>
                  </a:solidFill>
                  <a:effectLst>
                    <a:outerShdw blurRad="38100" dist="38100" dir="2700000" algn="tl">
                      <a:srgbClr val="C0C0C0"/>
                    </a:outerShdw>
                  </a:effectLst>
                  <a:latin typeface="Times New Roman" pitchFamily="16" charset="0"/>
                  <a:ea typeface="굴림" charset="-127"/>
                </a:rPr>
                <a:t>3-D NEWTON</a:t>
              </a:r>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2"/>
          <p:cNvSpPr txBox="1">
            <a:spLocks/>
          </p:cNvSpPr>
          <p:nvPr/>
        </p:nvSpPr>
        <p:spPr>
          <a:xfrm>
            <a:off x="7127875" y="622300"/>
            <a:ext cx="2016125" cy="5314950"/>
          </a:xfrm>
          <a:prstGeom prst="rect">
            <a:avLst/>
          </a:prstGeom>
        </p:spPr>
        <p:txBody>
          <a:bodyPr>
            <a:normAutofit fontScale="47500" lnSpcReduction="20000"/>
          </a:bodyPr>
          <a:lstStyle/>
          <a:p>
            <a:pPr marL="228600" indent="-228600" defTabSz="914400">
              <a:spcBef>
                <a:spcPct val="20000"/>
              </a:spcBef>
              <a:buClrTx/>
              <a:buSzTx/>
              <a:buFont typeface="Arial" charset="0"/>
              <a:buAutoNum type="arabicPeriod"/>
              <a:defRPr/>
            </a:pPr>
            <a:r>
              <a:rPr lang="it-IT" sz="3200" dirty="0">
                <a:solidFill>
                  <a:schemeClr val="tx2"/>
                </a:solidFill>
                <a:latin typeface="+mn-lt"/>
                <a:ea typeface="+mn-ea"/>
              </a:rPr>
              <a:t>Struttura di base</a:t>
            </a:r>
          </a:p>
          <a:p>
            <a:pPr marL="228600" indent="-228600" defTabSz="914400">
              <a:spcBef>
                <a:spcPct val="20000"/>
              </a:spcBef>
              <a:buClrTx/>
              <a:buSzTx/>
              <a:buFont typeface="Arial" charset="0"/>
              <a:buAutoNum type="arabicPeriod"/>
              <a:defRPr/>
            </a:pPr>
            <a:r>
              <a:rPr lang="it-IT" sz="3200" dirty="0">
                <a:solidFill>
                  <a:schemeClr val="tx2"/>
                </a:solidFill>
                <a:latin typeface="+mn-lt"/>
                <a:ea typeface="+mn-ea"/>
              </a:rPr>
              <a:t>Sostegno inclinazione circolare</a:t>
            </a:r>
          </a:p>
          <a:p>
            <a:pPr marL="228600" indent="-228600" defTabSz="914400">
              <a:spcBef>
                <a:spcPct val="20000"/>
              </a:spcBef>
              <a:buClrTx/>
              <a:buSzTx/>
              <a:buFont typeface="Arial" charset="0"/>
              <a:buAutoNum type="arabicPeriod"/>
              <a:defRPr/>
            </a:pPr>
            <a:r>
              <a:rPr lang="it-IT" sz="3200" dirty="0">
                <a:solidFill>
                  <a:schemeClr val="tx2"/>
                </a:solidFill>
                <a:latin typeface="+mn-lt"/>
                <a:ea typeface="+mn-ea"/>
              </a:rPr>
              <a:t>Sostegno corpo con pulsante di emergenza</a:t>
            </a:r>
          </a:p>
          <a:p>
            <a:pPr marL="228600" indent="-228600" defTabSz="914400">
              <a:spcBef>
                <a:spcPct val="20000"/>
              </a:spcBef>
              <a:buClrTx/>
              <a:buSzTx/>
              <a:buFont typeface="Arial" charset="0"/>
              <a:buAutoNum type="arabicPeriod"/>
              <a:defRPr/>
            </a:pPr>
            <a:r>
              <a:rPr lang="it-IT" sz="3200" dirty="0">
                <a:solidFill>
                  <a:schemeClr val="tx2"/>
                </a:solidFill>
                <a:latin typeface="+mn-lt"/>
                <a:ea typeface="+mn-ea"/>
              </a:rPr>
              <a:t>Cilindro motore e cover</a:t>
            </a:r>
          </a:p>
          <a:p>
            <a:pPr marL="228600" indent="-228600" defTabSz="914400">
              <a:spcBef>
                <a:spcPct val="20000"/>
              </a:spcBef>
              <a:buClrTx/>
              <a:buSzTx/>
              <a:buFont typeface="Arial" charset="0"/>
              <a:buAutoNum type="arabicPeriod"/>
              <a:defRPr/>
            </a:pPr>
            <a:r>
              <a:rPr lang="it-IT" sz="3200" dirty="0">
                <a:solidFill>
                  <a:schemeClr val="tx2"/>
                </a:solidFill>
                <a:latin typeface="+mn-lt"/>
                <a:ea typeface="+mn-ea"/>
              </a:rPr>
              <a:t>Fissaggio pelvi regolabile in altezza</a:t>
            </a:r>
          </a:p>
          <a:p>
            <a:pPr marL="228600" indent="-228600" defTabSz="914400">
              <a:spcBef>
                <a:spcPct val="20000"/>
              </a:spcBef>
              <a:buClrTx/>
              <a:buSzTx/>
              <a:buFont typeface="Arial" charset="0"/>
              <a:buAutoNum type="arabicPeriod"/>
              <a:defRPr/>
            </a:pPr>
            <a:r>
              <a:rPr lang="it-IT" sz="3200" dirty="0">
                <a:solidFill>
                  <a:schemeClr val="tx2"/>
                </a:solidFill>
                <a:latin typeface="+mn-lt"/>
                <a:ea typeface="+mn-ea"/>
              </a:rPr>
              <a:t>Fissaggio caviglia</a:t>
            </a:r>
          </a:p>
          <a:p>
            <a:pPr marL="228600" indent="-228600" defTabSz="914400">
              <a:spcBef>
                <a:spcPct val="20000"/>
              </a:spcBef>
              <a:buClrTx/>
              <a:buSzTx/>
              <a:buFont typeface="Arial" charset="0"/>
              <a:buAutoNum type="arabicPeriod"/>
              <a:defRPr/>
            </a:pPr>
            <a:r>
              <a:rPr lang="it-IT" sz="3200" dirty="0">
                <a:solidFill>
                  <a:schemeClr val="tx2"/>
                </a:solidFill>
                <a:latin typeface="+mn-lt"/>
                <a:ea typeface="+mn-ea"/>
              </a:rPr>
              <a:t>Sensore e mini-monitor a cui sono collegati allarmi sonoro e visivo</a:t>
            </a:r>
          </a:p>
          <a:p>
            <a:pPr marL="228600" indent="-228600" defTabSz="914400">
              <a:spcBef>
                <a:spcPct val="20000"/>
              </a:spcBef>
              <a:buClrTx/>
              <a:buSzTx/>
              <a:buFont typeface="Arial" charset="0"/>
              <a:buAutoNum type="arabicPeriod"/>
              <a:defRPr/>
            </a:pPr>
            <a:r>
              <a:rPr lang="it-IT" sz="3200" dirty="0" err="1">
                <a:solidFill>
                  <a:schemeClr val="tx2"/>
                </a:solidFill>
                <a:latin typeface="+mn-lt"/>
                <a:ea typeface="+mn-ea"/>
              </a:rPr>
              <a:t>Control</a:t>
            </a:r>
            <a:r>
              <a:rPr lang="it-IT" sz="3200" dirty="0">
                <a:solidFill>
                  <a:schemeClr val="tx2"/>
                </a:solidFill>
                <a:latin typeface="+mn-lt"/>
                <a:ea typeface="+mn-ea"/>
              </a:rPr>
              <a:t> box con pulsante accensione apparecchiatura e lettore computer</a:t>
            </a:r>
          </a:p>
          <a:p>
            <a:pPr marL="228600" indent="-228600" defTabSz="914400">
              <a:spcBef>
                <a:spcPct val="20000"/>
              </a:spcBef>
              <a:buClrTx/>
              <a:buSzTx/>
              <a:buFont typeface="Arial" charset="0"/>
              <a:buAutoNum type="arabicPeriod"/>
              <a:defRPr/>
            </a:pPr>
            <a:r>
              <a:rPr lang="it-IT" sz="3200" dirty="0">
                <a:solidFill>
                  <a:schemeClr val="tx2"/>
                </a:solidFill>
                <a:latin typeface="+mn-lt"/>
                <a:ea typeface="+mn-ea"/>
              </a:rPr>
              <a:t>Monitor per utilizzo software</a:t>
            </a:r>
          </a:p>
          <a:p>
            <a:pPr marL="228600" indent="-228600" defTabSz="914400">
              <a:spcBef>
                <a:spcPct val="20000"/>
              </a:spcBef>
              <a:buClrTx/>
              <a:buSzTx/>
              <a:buFont typeface="Arial" charset="0"/>
              <a:buAutoNum type="arabicPeriod"/>
              <a:defRPr/>
            </a:pPr>
            <a:r>
              <a:rPr lang="it-IT" sz="3200" dirty="0">
                <a:solidFill>
                  <a:schemeClr val="tx2"/>
                </a:solidFill>
                <a:latin typeface="+mn-lt"/>
                <a:ea typeface="+mn-ea"/>
              </a:rPr>
              <a:t>Stampante</a:t>
            </a:r>
          </a:p>
          <a:p>
            <a:pPr marL="342900" indent="-342900" defTabSz="914400">
              <a:spcBef>
                <a:spcPct val="20000"/>
              </a:spcBef>
              <a:buClrTx/>
              <a:buSzTx/>
              <a:buFont typeface="Arial" charset="0"/>
              <a:buChar char="•"/>
              <a:defRPr/>
            </a:pPr>
            <a:endParaRPr lang="it-IT" sz="3200" dirty="0">
              <a:solidFill>
                <a:schemeClr val="tx2"/>
              </a:solidFill>
              <a:latin typeface="+mn-lt"/>
              <a:ea typeface="+mn-ea"/>
            </a:endParaRPr>
          </a:p>
          <a:p>
            <a:pPr marL="342900" indent="-342900" defTabSz="914400">
              <a:spcBef>
                <a:spcPct val="20000"/>
              </a:spcBef>
              <a:buClrTx/>
              <a:buSzTx/>
              <a:buFont typeface="Arial" charset="0"/>
              <a:buChar char="•"/>
              <a:defRPr/>
            </a:pPr>
            <a:endParaRPr lang="it-IT" sz="3200" dirty="0">
              <a:solidFill>
                <a:schemeClr val="tx2"/>
              </a:solidFill>
              <a:latin typeface="+mn-lt"/>
              <a:ea typeface="+mn-ea"/>
            </a:endParaRPr>
          </a:p>
        </p:txBody>
      </p:sp>
      <p:pic>
        <p:nvPicPr>
          <p:cNvPr id="29699" name="Picture 2"/>
          <p:cNvPicPr>
            <a:picLocks noChangeAspect="1" noChangeArrowheads="1"/>
          </p:cNvPicPr>
          <p:nvPr/>
        </p:nvPicPr>
        <p:blipFill>
          <a:blip r:embed="rId2" cstate="print"/>
          <a:srcRect/>
          <a:stretch>
            <a:fillRect/>
          </a:stretch>
        </p:blipFill>
        <p:spPr bwMode="auto">
          <a:xfrm>
            <a:off x="0" y="901700"/>
            <a:ext cx="7197725" cy="462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1" descr="Cattura10.JPG"/>
          <p:cNvPicPr>
            <a:picLocks noChangeAspect="1"/>
          </p:cNvPicPr>
          <p:nvPr/>
        </p:nvPicPr>
        <p:blipFill>
          <a:blip r:embed="rId2" cstate="print"/>
          <a:srcRect/>
          <a:stretch>
            <a:fillRect/>
          </a:stretch>
        </p:blipFill>
        <p:spPr bwMode="auto">
          <a:xfrm>
            <a:off x="0" y="409575"/>
            <a:ext cx="9144000" cy="60388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sellaDiTesto 1"/>
          <p:cNvSpPr txBox="1">
            <a:spLocks noChangeArrowheads="1"/>
          </p:cNvSpPr>
          <p:nvPr/>
        </p:nvSpPr>
        <p:spPr bwMode="auto">
          <a:xfrm>
            <a:off x="1751013" y="3062288"/>
            <a:ext cx="6364287" cy="369887"/>
          </a:xfrm>
          <a:prstGeom prst="rect">
            <a:avLst/>
          </a:prstGeom>
          <a:noFill/>
          <a:ln w="9525">
            <a:noFill/>
            <a:miter lim="800000"/>
            <a:headEnd/>
            <a:tailEnd/>
          </a:ln>
        </p:spPr>
        <p:txBody>
          <a:bodyPr>
            <a:spAutoFit/>
          </a:bodyPr>
          <a:lstStyle/>
          <a:p>
            <a:r>
              <a:rPr lang="it-IT">
                <a:solidFill>
                  <a:schemeClr val="tx1"/>
                </a:solidFill>
              </a:rPr>
              <a:t>Spiegazione funzionamento?</a:t>
            </a:r>
          </a:p>
        </p:txBody>
      </p:sp>
      <p:pic>
        <p:nvPicPr>
          <p:cNvPr id="31747" name="Immagine 4" descr="Cattura3.JPG"/>
          <p:cNvPicPr>
            <a:picLocks noChangeAspect="1"/>
          </p:cNvPicPr>
          <p:nvPr/>
        </p:nvPicPr>
        <p:blipFill>
          <a:blip r:embed="rId2" cstate="print"/>
          <a:srcRect/>
          <a:stretch>
            <a:fillRect/>
          </a:stretch>
        </p:blipFill>
        <p:spPr bwMode="auto">
          <a:xfrm>
            <a:off x="5284788" y="3432175"/>
            <a:ext cx="3570287" cy="3114675"/>
          </a:xfrm>
          <a:prstGeom prst="rect">
            <a:avLst/>
          </a:prstGeom>
          <a:noFill/>
          <a:ln w="9525">
            <a:noFill/>
            <a:miter lim="800000"/>
            <a:headEnd/>
            <a:tailEnd/>
          </a:ln>
        </p:spPr>
      </p:pic>
      <p:pic>
        <p:nvPicPr>
          <p:cNvPr id="31748" name="Immagine 3" descr="Cattura9.JPG"/>
          <p:cNvPicPr>
            <a:picLocks noChangeAspect="1"/>
          </p:cNvPicPr>
          <p:nvPr/>
        </p:nvPicPr>
        <p:blipFill>
          <a:blip r:embed="rId3" cstate="print"/>
          <a:srcRect/>
          <a:stretch>
            <a:fillRect/>
          </a:stretch>
        </p:blipFill>
        <p:spPr bwMode="auto">
          <a:xfrm>
            <a:off x="0" y="303213"/>
            <a:ext cx="9144000" cy="625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tangolo 2"/>
          <p:cNvSpPr>
            <a:spLocks noChangeArrowheads="1"/>
          </p:cNvSpPr>
          <p:nvPr/>
        </p:nvSpPr>
        <p:spPr bwMode="auto">
          <a:xfrm>
            <a:off x="247650" y="579438"/>
            <a:ext cx="8648700" cy="5016500"/>
          </a:xfrm>
          <a:prstGeom prst="rect">
            <a:avLst/>
          </a:prstGeom>
          <a:noFill/>
          <a:ln w="9525">
            <a:noFill/>
            <a:miter lim="800000"/>
            <a:headEnd/>
            <a:tailEnd/>
          </a:ln>
        </p:spPr>
        <p:txBody>
          <a:bodyPr>
            <a:spAutoFit/>
          </a:bodyPr>
          <a:lstStyle/>
          <a:p>
            <a:r>
              <a:rPr lang="en-US" sz="2000" b="1">
                <a:solidFill>
                  <a:schemeClr val="tx1"/>
                </a:solidFill>
                <a:latin typeface="Tahoma" pitchFamily="34" charset="0"/>
                <a:cs typeface="Tahoma" pitchFamily="34" charset="0"/>
              </a:rPr>
              <a:t>Properties of 3d Newton:</a:t>
            </a:r>
          </a:p>
          <a:p>
            <a:endParaRPr lang="en-US" sz="2000" b="1">
              <a:solidFill>
                <a:schemeClr val="tx1"/>
              </a:solidFill>
              <a:latin typeface="Tahoma" pitchFamily="34" charset="0"/>
              <a:cs typeface="Tahoma" pitchFamily="34" charset="0"/>
            </a:endParaRPr>
          </a:p>
          <a:p>
            <a:r>
              <a:rPr lang="en-US" sz="2000" b="1">
                <a:solidFill>
                  <a:schemeClr val="tx1"/>
                </a:solidFill>
                <a:latin typeface="Tahoma" pitchFamily="34" charset="0"/>
                <a:cs typeface="Tahoma" pitchFamily="34" charset="0"/>
              </a:rPr>
              <a:t>Goals:</a:t>
            </a:r>
          </a:p>
          <a:p>
            <a:pPr>
              <a:buFont typeface="Arial" charset="0"/>
              <a:buChar char="•"/>
            </a:pPr>
            <a:r>
              <a:rPr lang="en-US" sz="2000">
                <a:solidFill>
                  <a:schemeClr val="tx1"/>
                </a:solidFill>
                <a:latin typeface="Tahoma" pitchFamily="34" charset="0"/>
                <a:cs typeface="Tahoma" pitchFamily="34" charset="0"/>
              </a:rPr>
              <a:t> ensure stability ("core stability") during the load transfer and the </a:t>
            </a:r>
          </a:p>
          <a:p>
            <a:r>
              <a:rPr lang="en-US" sz="2000">
                <a:solidFill>
                  <a:schemeClr val="tx1"/>
                </a:solidFill>
                <a:latin typeface="Tahoma" pitchFamily="34" charset="0"/>
                <a:cs typeface="Tahoma" pitchFamily="34" charset="0"/>
              </a:rPr>
              <a:t>  execution of precise movements</a:t>
            </a:r>
          </a:p>
          <a:p>
            <a:pPr>
              <a:buFont typeface="Arial" charset="0"/>
              <a:buChar char="•"/>
            </a:pPr>
            <a:r>
              <a:rPr lang="en-US" sz="2000">
                <a:solidFill>
                  <a:schemeClr val="tx1"/>
                </a:solidFill>
                <a:latin typeface="Tahoma" pitchFamily="34" charset="0"/>
                <a:cs typeface="Tahoma" pitchFamily="34" charset="0"/>
              </a:rPr>
              <a:t> achieve improvements in balance, proprioception, coordination and  </a:t>
            </a:r>
          </a:p>
          <a:p>
            <a:r>
              <a:rPr lang="en-US" sz="2000">
                <a:solidFill>
                  <a:schemeClr val="tx1"/>
                </a:solidFill>
                <a:latin typeface="Tahoma" pitchFamily="34" charset="0"/>
                <a:cs typeface="Tahoma" pitchFamily="34" charset="0"/>
              </a:rPr>
              <a:t>  muscle synergies in all functional requirements of the activities of daily  </a:t>
            </a:r>
          </a:p>
          <a:p>
            <a:r>
              <a:rPr lang="en-US" sz="2000">
                <a:solidFill>
                  <a:schemeClr val="tx1"/>
                </a:solidFill>
                <a:latin typeface="Tahoma" pitchFamily="34" charset="0"/>
                <a:cs typeface="Tahoma" pitchFamily="34" charset="0"/>
              </a:rPr>
              <a:t>  living</a:t>
            </a:r>
          </a:p>
          <a:p>
            <a:pPr>
              <a:buFont typeface="Arial" charset="0"/>
              <a:buChar char="•"/>
            </a:pPr>
            <a:r>
              <a:rPr lang="en-US" sz="2000">
                <a:solidFill>
                  <a:schemeClr val="tx1"/>
                </a:solidFill>
                <a:latin typeface="Tahoma" pitchFamily="34" charset="0"/>
                <a:cs typeface="Tahoma" pitchFamily="34" charset="0"/>
              </a:rPr>
              <a:t> develop:	- the most effective recruitment pattern</a:t>
            </a:r>
          </a:p>
          <a:p>
            <a:pPr lvl="1"/>
            <a:r>
              <a:rPr lang="en-US" sz="2000">
                <a:solidFill>
                  <a:schemeClr val="tx1"/>
                </a:solidFill>
                <a:latin typeface="Tahoma" pitchFamily="34" charset="0"/>
                <a:cs typeface="Tahoma" pitchFamily="34" charset="0"/>
              </a:rPr>
              <a:t>			- improved motor unit synchronization with faster activation of  </a:t>
            </a:r>
          </a:p>
          <a:p>
            <a:pPr lvl="1"/>
            <a:r>
              <a:rPr lang="en-US" sz="2000">
                <a:solidFill>
                  <a:schemeClr val="tx1"/>
                </a:solidFill>
                <a:latin typeface="Tahoma" pitchFamily="34" charset="0"/>
                <a:cs typeface="Tahoma" pitchFamily="34" charset="0"/>
              </a:rPr>
              <a:t>             nerve</a:t>
            </a:r>
          </a:p>
          <a:p>
            <a:r>
              <a:rPr lang="en-US" sz="2000">
                <a:solidFill>
                  <a:schemeClr val="tx1"/>
                </a:solidFill>
                <a:latin typeface="Tahoma" pitchFamily="34" charset="0"/>
                <a:cs typeface="Tahoma" pitchFamily="34" charset="0"/>
              </a:rPr>
              <a:t>			- lowering inhibitors reflexes threshold</a:t>
            </a:r>
            <a:endParaRPr lang="en-US" sz="2000" b="1">
              <a:solidFill>
                <a:schemeClr val="tx1"/>
              </a:solidFill>
              <a:latin typeface="Tahoma" pitchFamily="34" charset="0"/>
              <a:cs typeface="Tahoma" pitchFamily="34" charset="0"/>
            </a:endParaRPr>
          </a:p>
          <a:p>
            <a:r>
              <a:rPr lang="en-US" sz="2000" b="1">
                <a:solidFill>
                  <a:schemeClr val="tx1"/>
                </a:solidFill>
                <a:latin typeface="Tahoma" pitchFamily="34" charset="0"/>
                <a:cs typeface="Tahoma" pitchFamily="34" charset="0"/>
              </a:rPr>
              <a:t>Mode:</a:t>
            </a:r>
          </a:p>
          <a:p>
            <a:r>
              <a:rPr lang="en-US" sz="2000">
                <a:solidFill>
                  <a:schemeClr val="tx1"/>
                </a:solidFill>
                <a:latin typeface="Tahoma" pitchFamily="34" charset="0"/>
                <a:cs typeface="Tahoma" pitchFamily="34" charset="0"/>
              </a:rPr>
              <a:t>personalized postural control’s exercise able to stimulate neuromuscular system through a multidirectional destabilizing action ("instability training'') aided by visual and audio feedback.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ttangolo 1"/>
          <p:cNvSpPr>
            <a:spLocks noChangeArrowheads="1"/>
          </p:cNvSpPr>
          <p:nvPr/>
        </p:nvSpPr>
        <p:spPr bwMode="auto">
          <a:xfrm>
            <a:off x="312738" y="196850"/>
            <a:ext cx="8518525" cy="4710113"/>
          </a:xfrm>
          <a:prstGeom prst="rect">
            <a:avLst/>
          </a:prstGeom>
          <a:noFill/>
          <a:ln w="9525">
            <a:noFill/>
            <a:miter lim="800000"/>
            <a:headEnd/>
            <a:tailEnd/>
          </a:ln>
        </p:spPr>
        <p:txBody>
          <a:bodyPr>
            <a:spAutoFit/>
          </a:bodyPr>
          <a:lstStyle/>
          <a:p>
            <a:pPr algn="just"/>
            <a:r>
              <a:rPr lang="en-US" sz="2000" b="1">
                <a:solidFill>
                  <a:schemeClr val="tx1"/>
                </a:solidFill>
                <a:latin typeface="Tahoma" pitchFamily="34" charset="0"/>
                <a:cs typeface="Tahoma" pitchFamily="34" charset="0"/>
              </a:rPr>
              <a:t>Properties of 3d Newton:</a:t>
            </a:r>
          </a:p>
          <a:p>
            <a:pPr algn="just"/>
            <a:endParaRPr lang="en-US" sz="2000" b="1">
              <a:solidFill>
                <a:schemeClr val="tx1"/>
              </a:solidFill>
              <a:latin typeface="Tahoma" pitchFamily="34" charset="0"/>
              <a:cs typeface="Tahoma" pitchFamily="34" charset="0"/>
            </a:endParaRPr>
          </a:p>
          <a:p>
            <a:pPr algn="just"/>
            <a:endParaRPr lang="en-US" sz="2000" b="1">
              <a:solidFill>
                <a:schemeClr val="tx1"/>
              </a:solidFill>
              <a:latin typeface="Tahoma" pitchFamily="34" charset="0"/>
              <a:cs typeface="Tahoma" pitchFamily="34" charset="0"/>
            </a:endParaRPr>
          </a:p>
          <a:p>
            <a:pPr algn="just"/>
            <a:r>
              <a:rPr lang="en-US" sz="2000" b="1">
                <a:solidFill>
                  <a:schemeClr val="tx1"/>
                </a:solidFill>
                <a:latin typeface="Tahoma" pitchFamily="34" charset="0"/>
                <a:cs typeface="Tahoma" pitchFamily="34" charset="0"/>
              </a:rPr>
              <a:t>Advantages:</a:t>
            </a:r>
          </a:p>
          <a:p>
            <a:pPr algn="just"/>
            <a:endParaRPr lang="en-US" sz="2000" b="1">
              <a:solidFill>
                <a:schemeClr val="tx1"/>
              </a:solidFill>
              <a:latin typeface="Tahoma" pitchFamily="34" charset="0"/>
              <a:cs typeface="Tahoma" pitchFamily="34" charset="0"/>
            </a:endParaRPr>
          </a:p>
          <a:p>
            <a:pPr algn="just">
              <a:buFont typeface="Arial" charset="0"/>
              <a:buChar char="•"/>
            </a:pPr>
            <a:r>
              <a:rPr lang="en-US" sz="2000">
                <a:solidFill>
                  <a:schemeClr val="tx1"/>
                </a:solidFill>
                <a:latin typeface="Tahoma" pitchFamily="34" charset="0"/>
                <a:cs typeface="Tahoma" pitchFamily="34" charset="0"/>
              </a:rPr>
              <a:t>  Equipment able to stimulate and strengthen the trunk’s deep muscles</a:t>
            </a:r>
          </a:p>
          <a:p>
            <a:pPr algn="just"/>
            <a:r>
              <a:rPr lang="en-US" sz="2000">
                <a:solidFill>
                  <a:schemeClr val="tx1"/>
                </a:solidFill>
                <a:latin typeface="Tahoma" pitchFamily="34" charset="0"/>
                <a:cs typeface="Tahoma" pitchFamily="34" charset="0"/>
              </a:rPr>
              <a:t>   by a prolonged isometric exercise</a:t>
            </a:r>
          </a:p>
          <a:p>
            <a:pPr algn="just">
              <a:buFont typeface="Arial" charset="0"/>
              <a:buChar char="•"/>
            </a:pPr>
            <a:r>
              <a:rPr lang="en-US" sz="2000">
                <a:solidFill>
                  <a:schemeClr val="tx1"/>
                </a:solidFill>
                <a:latin typeface="Tahoma" pitchFamily="34" charset="0"/>
                <a:cs typeface="Tahoma" pitchFamily="34" charset="0"/>
              </a:rPr>
              <a:t>  Postural control’s facilitation due to the visual and audio feedback.</a:t>
            </a:r>
          </a:p>
          <a:p>
            <a:pPr algn="just">
              <a:buFont typeface="Arial" charset="0"/>
              <a:buChar char="•"/>
            </a:pPr>
            <a:r>
              <a:rPr lang="en-US" sz="2000">
                <a:solidFill>
                  <a:schemeClr val="tx1"/>
                </a:solidFill>
                <a:latin typeface="Tahoma" pitchFamily="34" charset="0"/>
                <a:cs typeface="Tahoma" pitchFamily="34" charset="0"/>
              </a:rPr>
              <a:t>  Customized training after tests</a:t>
            </a:r>
          </a:p>
          <a:p>
            <a:pPr algn="just">
              <a:buFont typeface="Arial" charset="0"/>
              <a:buChar char="•"/>
            </a:pPr>
            <a:r>
              <a:rPr lang="en-US" sz="2000">
                <a:solidFill>
                  <a:schemeClr val="tx1"/>
                </a:solidFill>
                <a:latin typeface="Tahoma" pitchFamily="34" charset="0"/>
                <a:cs typeface="Tahoma" pitchFamily="34" charset="0"/>
              </a:rPr>
              <a:t>  Users safety during training</a:t>
            </a:r>
          </a:p>
          <a:p>
            <a:pPr algn="just">
              <a:buFont typeface="Arial" charset="0"/>
              <a:buChar char="•"/>
            </a:pPr>
            <a:r>
              <a:rPr lang="en-US" sz="2000">
                <a:solidFill>
                  <a:schemeClr val="tx1"/>
                </a:solidFill>
                <a:latin typeface="Tahoma" pitchFamily="34" charset="0"/>
                <a:cs typeface="Tahoma" pitchFamily="34" charset="0"/>
              </a:rPr>
              <a:t>  Versatility in setting all training parameters (rotation and tilt degrees),   </a:t>
            </a:r>
          </a:p>
          <a:p>
            <a:pPr algn="just">
              <a:buFont typeface="Arial" charset="0"/>
              <a:buChar char="•"/>
            </a:pPr>
            <a:r>
              <a:rPr lang="en-US" sz="2000">
                <a:solidFill>
                  <a:schemeClr val="tx1"/>
                </a:solidFill>
                <a:latin typeface="Tahoma" pitchFamily="34" charset="0"/>
                <a:cs typeface="Tahoma" pitchFamily="34" charset="0"/>
              </a:rPr>
              <a:t>  Possibility to modify any software parameter in a rapid and intuitive </a:t>
            </a:r>
          </a:p>
          <a:p>
            <a:pPr algn="just"/>
            <a:r>
              <a:rPr lang="en-US" sz="2000">
                <a:solidFill>
                  <a:schemeClr val="tx1"/>
                </a:solidFill>
                <a:latin typeface="Tahoma" pitchFamily="34" charset="0"/>
                <a:cs typeface="Tahoma" pitchFamily="34" charset="0"/>
              </a:rPr>
              <a:t>   way during tests and training exercise</a:t>
            </a:r>
          </a:p>
          <a:p>
            <a:pPr algn="just">
              <a:buFont typeface="Arial" charset="0"/>
              <a:buChar char="•"/>
            </a:pPr>
            <a:r>
              <a:rPr lang="en-US" sz="2000">
                <a:solidFill>
                  <a:schemeClr val="tx1"/>
                </a:solidFill>
                <a:latin typeface="Tahoma" pitchFamily="34" charset="0"/>
                <a:cs typeface="Tahoma" pitchFamily="34" charset="0"/>
              </a:rPr>
              <a:t>  Work in standard conditions allowing therapy continuity and</a:t>
            </a:r>
          </a:p>
          <a:p>
            <a:pPr algn="just"/>
            <a:r>
              <a:rPr lang="en-US" sz="2000">
                <a:solidFill>
                  <a:schemeClr val="tx1"/>
                </a:solidFill>
                <a:latin typeface="Tahoma" pitchFamily="34" charset="0"/>
                <a:cs typeface="Tahoma" pitchFamily="34" charset="0"/>
              </a:rPr>
              <a:t>   statistical data’s production.</a:t>
            </a:r>
            <a:endParaRPr lang="it-IT">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1"/>
          <p:cNvSpPr>
            <a:spLocks noChangeArrowheads="1"/>
          </p:cNvSpPr>
          <p:nvPr/>
        </p:nvSpPr>
        <p:spPr bwMode="auto">
          <a:xfrm>
            <a:off x="454025" y="769938"/>
            <a:ext cx="8235950" cy="5324475"/>
          </a:xfrm>
          <a:prstGeom prst="rect">
            <a:avLst/>
          </a:prstGeom>
          <a:noFill/>
          <a:ln w="9525">
            <a:noFill/>
            <a:miter lim="800000"/>
            <a:headEnd/>
            <a:tailEnd/>
          </a:ln>
        </p:spPr>
        <p:txBody>
          <a:bodyPr>
            <a:spAutoFit/>
          </a:bodyPr>
          <a:lstStyle/>
          <a:p>
            <a:r>
              <a:rPr lang="en-US" sz="2000" b="1">
                <a:solidFill>
                  <a:schemeClr val="tx1"/>
                </a:solidFill>
                <a:latin typeface="Tahoma" pitchFamily="34" charset="0"/>
                <a:cs typeface="Tahoma" pitchFamily="34" charset="0"/>
              </a:rPr>
              <a:t>Treatment by means of 3D Newton</a:t>
            </a:r>
          </a:p>
          <a:p>
            <a:endParaRPr lang="en-US" sz="2000" b="1">
              <a:solidFill>
                <a:schemeClr val="tx1"/>
              </a:solidFill>
              <a:latin typeface="Tahoma" pitchFamily="34" charset="0"/>
              <a:cs typeface="Tahoma" pitchFamily="34" charset="0"/>
            </a:endParaRPr>
          </a:p>
          <a:p>
            <a:r>
              <a:rPr lang="en-US" sz="2000" b="1">
                <a:solidFill>
                  <a:schemeClr val="tx1"/>
                </a:solidFill>
                <a:latin typeface="Tahoma" pitchFamily="34" charset="0"/>
                <a:cs typeface="Tahoma" pitchFamily="34" charset="0"/>
              </a:rPr>
              <a:t>Test A: </a:t>
            </a:r>
            <a:r>
              <a:rPr lang="en-US" sz="2000">
                <a:solidFill>
                  <a:schemeClr val="tx1"/>
                </a:solidFill>
                <a:latin typeface="Tahoma" pitchFamily="34" charset="0"/>
                <a:cs typeface="Tahoma" pitchFamily="34" charset="0"/>
              </a:rPr>
              <a:t>defines the direction and the inclination in which the body becomes unstable.</a:t>
            </a:r>
          </a:p>
          <a:p>
            <a:r>
              <a:rPr lang="en-US" sz="2000" b="1">
                <a:solidFill>
                  <a:schemeClr val="tx1"/>
                </a:solidFill>
                <a:latin typeface="Tahoma" pitchFamily="34" charset="0"/>
                <a:cs typeface="Tahoma" pitchFamily="34" charset="0"/>
              </a:rPr>
              <a:t>Test B: </a:t>
            </a:r>
            <a:r>
              <a:rPr lang="en-US" sz="2000">
                <a:solidFill>
                  <a:schemeClr val="tx1"/>
                </a:solidFill>
                <a:latin typeface="Tahoma" pitchFamily="34" charset="0"/>
                <a:cs typeface="Tahoma" pitchFamily="34" charset="0"/>
              </a:rPr>
              <a:t>defines the time after which the patient's body becomes unstable (failure in maintaining inclination).</a:t>
            </a:r>
          </a:p>
          <a:p>
            <a:r>
              <a:rPr lang="en-US" sz="2000">
                <a:solidFill>
                  <a:schemeClr val="tx1"/>
                </a:solidFill>
                <a:latin typeface="Tahoma" pitchFamily="34" charset="0"/>
                <a:cs typeface="Tahoma" pitchFamily="34" charset="0"/>
              </a:rPr>
              <a:t>Both tests are performed with visual display turned off or with closed eyes.</a:t>
            </a:r>
          </a:p>
          <a:p>
            <a:r>
              <a:rPr lang="en-US" sz="2000">
                <a:solidFill>
                  <a:schemeClr val="tx1"/>
                </a:solidFill>
                <a:latin typeface="Tahoma" pitchFamily="34" charset="0"/>
                <a:cs typeface="Tahoma" pitchFamily="34" charset="0"/>
              </a:rPr>
              <a:t>Tests indirectly indicate weak muscle groups and consequently provides on planning a customized training program.</a:t>
            </a:r>
          </a:p>
          <a:p>
            <a:endParaRPr lang="en-US" sz="2000" b="1">
              <a:solidFill>
                <a:schemeClr val="tx1"/>
              </a:solidFill>
              <a:latin typeface="Tahoma" pitchFamily="34" charset="0"/>
              <a:cs typeface="Tahoma" pitchFamily="34" charset="0"/>
            </a:endParaRPr>
          </a:p>
          <a:p>
            <a:r>
              <a:rPr lang="en-US" sz="2000" b="1">
                <a:solidFill>
                  <a:schemeClr val="tx1"/>
                </a:solidFill>
                <a:latin typeface="Tahoma" pitchFamily="34" charset="0"/>
                <a:cs typeface="Tahoma" pitchFamily="34" charset="0"/>
              </a:rPr>
              <a:t>Training: </a:t>
            </a:r>
            <a:r>
              <a:rPr lang="en-US" sz="2000">
                <a:solidFill>
                  <a:schemeClr val="tx1"/>
                </a:solidFill>
                <a:latin typeface="Tahoma" pitchFamily="34" charset="0"/>
                <a:cs typeface="Tahoma" pitchFamily="34" charset="0"/>
              </a:rPr>
              <a:t>is developed in multiple sessions with gradual increase of difficulty:</a:t>
            </a:r>
          </a:p>
          <a:p>
            <a:r>
              <a:rPr lang="en-US" sz="2000">
                <a:solidFill>
                  <a:schemeClr val="tx1"/>
                </a:solidFill>
                <a:latin typeface="Tahoma" pitchFamily="34" charset="0"/>
                <a:cs typeface="Tahoma" pitchFamily="34" charset="0"/>
              </a:rPr>
              <a:t>Tilt’s increase, rotation speed’s increase, single session time’s increase, visual feedback and sound presence or absence.</a:t>
            </a:r>
          </a:p>
          <a:p>
            <a:endParaRPr lang="en-US" sz="2000" b="1">
              <a:solidFill>
                <a:schemeClr val="tx1"/>
              </a:solidFill>
              <a:latin typeface="Tahoma" pitchFamily="34" charset="0"/>
              <a:cs typeface="Tahoma" pitchFamily="34" charset="0"/>
            </a:endParaRPr>
          </a:p>
          <a:p>
            <a:r>
              <a:rPr lang="en-US" sz="2000" b="1">
                <a:solidFill>
                  <a:schemeClr val="tx1"/>
                </a:solidFill>
                <a:latin typeface="Tahoma" pitchFamily="34" charset="0"/>
                <a:cs typeface="Tahoma" pitchFamily="34" charset="0"/>
              </a:rPr>
              <a:t>Repeat Test A and B to check results</a:t>
            </a:r>
            <a:endParaRPr lang="it-IT" b="1">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3d MPEG.mpeg">
            <a:hlinkClick r:id="" action="ppaction://media"/>
          </p:cNvPr>
          <p:cNvPicPr>
            <a:picLocks noRot="1" noChangeAspect="1"/>
          </p:cNvPicPr>
          <p:nvPr>
            <a:videoFile r:link="rId1"/>
          </p:nvPr>
        </p:nvPicPr>
        <p:blipFill>
          <a:blip r:embed="rId3" cstate="print"/>
          <a:srcRect/>
          <a:stretch>
            <a:fillRect/>
          </a:stretch>
        </p:blipFill>
        <p:spPr bwMode="auto">
          <a:xfrm>
            <a:off x="14288" y="390525"/>
            <a:ext cx="9124950" cy="608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3"/>
          <p:cNvSpPr>
            <a:spLocks noChangeArrowheads="1"/>
          </p:cNvSpPr>
          <p:nvPr/>
        </p:nvSpPr>
        <p:spPr bwMode="auto">
          <a:xfrm>
            <a:off x="561975" y="292100"/>
            <a:ext cx="8582025" cy="5354638"/>
          </a:xfrm>
          <a:prstGeom prst="rect">
            <a:avLst/>
          </a:prstGeom>
          <a:noFill/>
          <a:ln w="9525">
            <a:noFill/>
            <a:miter lim="800000"/>
            <a:headEnd/>
            <a:tailEnd/>
          </a:ln>
        </p:spPr>
        <p:txBody>
          <a:bodyPr>
            <a:spAutoFit/>
          </a:bodyPr>
          <a:lstStyle/>
          <a:p>
            <a:r>
              <a:rPr lang="en-US" sz="2400" b="1">
                <a:solidFill>
                  <a:schemeClr val="tx1"/>
                </a:solidFill>
                <a:latin typeface="Tahoma" pitchFamily="34" charset="0"/>
                <a:cs typeface="Tahoma" pitchFamily="34" charset="0"/>
              </a:rPr>
              <a:t>3D Newton has been designed for treatment of Low Back Pain disease due to instability of the spine</a:t>
            </a:r>
          </a:p>
          <a:p>
            <a:endParaRPr lang="en-US">
              <a:solidFill>
                <a:schemeClr val="tx1"/>
              </a:solidFill>
              <a:latin typeface="Tahoma" pitchFamily="34" charset="0"/>
              <a:cs typeface="Tahoma" pitchFamily="34" charset="0"/>
            </a:endParaRPr>
          </a:p>
          <a:p>
            <a:endParaRPr lang="en-US">
              <a:solidFill>
                <a:schemeClr val="tx1"/>
              </a:solidFill>
              <a:latin typeface="Tahoma" pitchFamily="34" charset="0"/>
              <a:cs typeface="Tahoma" pitchFamily="34" charset="0"/>
            </a:endParaRPr>
          </a:p>
          <a:p>
            <a:endParaRPr lang="en-US">
              <a:solidFill>
                <a:schemeClr val="tx1"/>
              </a:solidFill>
              <a:latin typeface="Tahoma" pitchFamily="34" charset="0"/>
              <a:cs typeface="Tahoma" pitchFamily="34" charset="0"/>
            </a:endParaRPr>
          </a:p>
          <a:p>
            <a:r>
              <a:rPr lang="en-US" sz="2000">
                <a:solidFill>
                  <a:schemeClr val="tx1"/>
                </a:solidFill>
                <a:latin typeface="Tahoma" pitchFamily="34" charset="0"/>
                <a:cs typeface="Tahoma" pitchFamily="34" charset="0"/>
              </a:rPr>
              <a:t>Lumbopelvic stability is influenced by </a:t>
            </a:r>
            <a:r>
              <a:rPr lang="it-IT" sz="2000">
                <a:solidFill>
                  <a:schemeClr val="tx1"/>
                </a:solidFill>
                <a:latin typeface="Tahoma" pitchFamily="34" charset="0"/>
                <a:cs typeface="Tahoma" pitchFamily="34" charset="0"/>
              </a:rPr>
              <a:t>trunk muscles (global muscles &amp; local muscles).</a:t>
            </a:r>
          </a:p>
          <a:p>
            <a:endParaRPr lang="it-IT" sz="2000">
              <a:solidFill>
                <a:schemeClr val="tx1"/>
              </a:solidFill>
              <a:latin typeface="Tahoma" pitchFamily="34" charset="0"/>
              <a:cs typeface="Tahoma" pitchFamily="34" charset="0"/>
            </a:endParaRPr>
          </a:p>
          <a:p>
            <a:endParaRPr lang="it-IT" sz="2000">
              <a:solidFill>
                <a:schemeClr val="tx1"/>
              </a:solidFill>
              <a:latin typeface="Tahoma" pitchFamily="34" charset="0"/>
              <a:cs typeface="Tahoma" pitchFamily="34" charset="0"/>
            </a:endParaRPr>
          </a:p>
          <a:p>
            <a:r>
              <a:rPr lang="en-US" sz="2000">
                <a:solidFill>
                  <a:schemeClr val="tx1"/>
                </a:solidFill>
                <a:latin typeface="Tahoma" pitchFamily="34" charset="0"/>
                <a:cs typeface="Tahoma" pitchFamily="34" charset="0"/>
              </a:rPr>
              <a:t>Trunk instability could induce </a:t>
            </a:r>
          </a:p>
          <a:p>
            <a:r>
              <a:rPr lang="en-US" sz="2000">
                <a:solidFill>
                  <a:schemeClr val="tx1"/>
                </a:solidFill>
                <a:latin typeface="Tahoma" pitchFamily="34" charset="0"/>
                <a:cs typeface="Tahoma" pitchFamily="34" charset="0"/>
              </a:rPr>
              <a:t>low back </a:t>
            </a:r>
            <a:r>
              <a:rPr lang="it-IT" sz="2000">
                <a:solidFill>
                  <a:schemeClr val="tx1"/>
                </a:solidFill>
                <a:latin typeface="Tahoma" pitchFamily="34" charset="0"/>
                <a:cs typeface="Tahoma" pitchFamily="34" charset="0"/>
              </a:rPr>
              <a:t>pain.</a:t>
            </a:r>
          </a:p>
          <a:p>
            <a:endParaRPr lang="it-IT" sz="2000">
              <a:solidFill>
                <a:schemeClr val="tx1"/>
              </a:solidFill>
              <a:latin typeface="Tahoma" pitchFamily="34" charset="0"/>
              <a:cs typeface="Tahoma" pitchFamily="34" charset="0"/>
            </a:endParaRPr>
          </a:p>
          <a:p>
            <a:endParaRPr lang="it-IT" sz="2000">
              <a:solidFill>
                <a:schemeClr val="tx1"/>
              </a:solidFill>
              <a:latin typeface="Tahoma" pitchFamily="34" charset="0"/>
              <a:cs typeface="Tahoma" pitchFamily="34" charset="0"/>
            </a:endParaRPr>
          </a:p>
          <a:p>
            <a:r>
              <a:rPr lang="en-US" sz="2000">
                <a:solidFill>
                  <a:schemeClr val="tx1"/>
                </a:solidFill>
                <a:latin typeface="Tahoma" pitchFamily="34" charset="0"/>
                <a:cs typeface="Tahoma" pitchFamily="34" charset="0"/>
              </a:rPr>
              <a:t>Strengthening of lumbo-pelvic </a:t>
            </a:r>
          </a:p>
          <a:p>
            <a:r>
              <a:rPr lang="en-US" sz="2000">
                <a:solidFill>
                  <a:schemeClr val="tx1"/>
                </a:solidFill>
                <a:latin typeface="Tahoma" pitchFamily="34" charset="0"/>
                <a:cs typeface="Tahoma" pitchFamily="34" charset="0"/>
              </a:rPr>
              <a:t>muscle is important for not </a:t>
            </a:r>
          </a:p>
          <a:p>
            <a:r>
              <a:rPr lang="en-US" sz="2000">
                <a:solidFill>
                  <a:schemeClr val="tx1"/>
                </a:solidFill>
                <a:latin typeface="Tahoma" pitchFamily="34" charset="0"/>
                <a:cs typeface="Tahoma" pitchFamily="34" charset="0"/>
              </a:rPr>
              <a:t>only treating low back pain but</a:t>
            </a:r>
          </a:p>
          <a:p>
            <a:r>
              <a:rPr lang="en-US" sz="2000">
                <a:solidFill>
                  <a:schemeClr val="tx1"/>
                </a:solidFill>
                <a:latin typeface="Tahoma" pitchFamily="34" charset="0"/>
                <a:cs typeface="Tahoma" pitchFamily="34" charset="0"/>
              </a:rPr>
              <a:t>also preventing low back </a:t>
            </a:r>
            <a:r>
              <a:rPr lang="it-IT" sz="2000">
                <a:solidFill>
                  <a:schemeClr val="tx1"/>
                </a:solidFill>
                <a:latin typeface="Tahoma" pitchFamily="34" charset="0"/>
                <a:cs typeface="Tahoma" pitchFamily="34" charset="0"/>
              </a:rPr>
              <a:t>pain.</a:t>
            </a:r>
          </a:p>
        </p:txBody>
      </p:sp>
      <p:pic>
        <p:nvPicPr>
          <p:cNvPr id="18435" name="Immagine 6" descr="villa margh 004.JPG"/>
          <p:cNvPicPr>
            <a:picLocks noChangeAspect="1"/>
          </p:cNvPicPr>
          <p:nvPr/>
        </p:nvPicPr>
        <p:blipFill>
          <a:blip r:embed="rId2" cstate="print">
            <a:lum bright="10000" contrast="20000"/>
          </a:blip>
          <a:srcRect r="12657"/>
          <a:stretch>
            <a:fillRect/>
          </a:stretch>
        </p:blipFill>
        <p:spPr bwMode="auto">
          <a:xfrm>
            <a:off x="4400550" y="2457450"/>
            <a:ext cx="4217988" cy="362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ttangolo 1"/>
          <p:cNvSpPr>
            <a:spLocks noChangeArrowheads="1"/>
          </p:cNvSpPr>
          <p:nvPr/>
        </p:nvSpPr>
        <p:spPr bwMode="auto">
          <a:xfrm>
            <a:off x="785813" y="2149475"/>
            <a:ext cx="7572375" cy="2246313"/>
          </a:xfrm>
          <a:prstGeom prst="rect">
            <a:avLst/>
          </a:prstGeom>
          <a:noFill/>
          <a:ln w="9525">
            <a:noFill/>
            <a:miter lim="800000"/>
            <a:headEnd/>
            <a:tailEnd/>
          </a:ln>
        </p:spPr>
        <p:txBody>
          <a:bodyPr>
            <a:spAutoFit/>
          </a:bodyPr>
          <a:lstStyle/>
          <a:p>
            <a:pPr algn="just"/>
            <a:r>
              <a:rPr lang="en-US" sz="2000">
                <a:solidFill>
                  <a:schemeClr val="tx1"/>
                </a:solidFill>
                <a:latin typeface="Tahoma" pitchFamily="34" charset="0"/>
                <a:cs typeface="Tahoma" pitchFamily="34" charset="0"/>
              </a:rPr>
              <a:t>Most of the patients in our department are affected by neurological diseases, in particular stroke and Parkinson's desease. We know that in these conditions there is always an alteration of postural mechanisms  in feddback and feedforward. Both are important in static and dynamic conditions.</a:t>
            </a:r>
          </a:p>
          <a:p>
            <a:pPr algn="just"/>
            <a:r>
              <a:rPr lang="en-US" sz="2000">
                <a:solidFill>
                  <a:schemeClr val="tx1"/>
                </a:solidFill>
                <a:latin typeface="Tahoma" pitchFamily="34" charset="0"/>
                <a:cs typeface="Tahoma" pitchFamily="34" charset="0"/>
              </a:rPr>
              <a:t>Looking at the 3d we decided to exploit its properties to stimulate the postural mechanisms of patients with these diseases</a:t>
            </a:r>
            <a:endParaRPr lang="it-IT" sz="200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817563" y="407988"/>
            <a:ext cx="7508875" cy="1285875"/>
          </a:xfrm>
          <a:prstGeom prst="rect">
            <a:avLst/>
          </a:prstGeom>
        </p:spPr>
        <p:txBody>
          <a:bodyPr>
            <a:normAutofit fontScale="92500" lnSpcReduction="10000"/>
          </a:bodyPr>
          <a:lstStyle/>
          <a:p>
            <a:pPr defTabSz="914400" eaLnBrk="0" hangingPunct="0">
              <a:buClrTx/>
              <a:buSzTx/>
              <a:buFontTx/>
              <a:buNone/>
              <a:defRPr/>
            </a:pPr>
            <a:r>
              <a:rPr lang="it-IT" sz="2000" b="1" dirty="0">
                <a:solidFill>
                  <a:srgbClr val="9F2936"/>
                </a:solidFill>
                <a:latin typeface="Tahoma" pitchFamily="34" charset="0"/>
                <a:ea typeface="+mn-ea"/>
                <a:cs typeface="Tahoma" pitchFamily="34" charset="0"/>
              </a:rPr>
              <a:t>Parkinson’s </a:t>
            </a:r>
            <a:r>
              <a:rPr lang="it-IT" sz="2000" b="1" dirty="0" err="1">
                <a:solidFill>
                  <a:srgbClr val="9F2936"/>
                </a:solidFill>
                <a:latin typeface="Tahoma" pitchFamily="34" charset="0"/>
                <a:ea typeface="+mn-ea"/>
                <a:cs typeface="Tahoma" pitchFamily="34" charset="0"/>
              </a:rPr>
              <a:t>desease</a:t>
            </a:r>
            <a:r>
              <a:rPr lang="it-IT" sz="2000" b="1" dirty="0">
                <a:solidFill>
                  <a:srgbClr val="9F2936"/>
                </a:solidFill>
                <a:latin typeface="Tahoma" pitchFamily="34" charset="0"/>
                <a:ea typeface="+mn-ea"/>
                <a:cs typeface="Tahoma" pitchFamily="34" charset="0"/>
              </a:rPr>
              <a:t> treatment </a:t>
            </a:r>
            <a:r>
              <a:rPr lang="it-IT" sz="2000" b="1" dirty="0" err="1">
                <a:solidFill>
                  <a:srgbClr val="9F2936"/>
                </a:solidFill>
                <a:latin typeface="Tahoma" pitchFamily="34" charset="0"/>
                <a:ea typeface="+mn-ea"/>
                <a:cs typeface="Tahoma" pitchFamily="34" charset="0"/>
              </a:rPr>
              <a:t>experience</a:t>
            </a:r>
            <a:endParaRPr lang="it-IT" sz="2000" b="1" dirty="0">
              <a:solidFill>
                <a:srgbClr val="9F2936"/>
              </a:solidFill>
              <a:latin typeface="Tahoma" pitchFamily="34" charset="0"/>
              <a:ea typeface="+mn-ea"/>
              <a:cs typeface="Tahoma" pitchFamily="34" charset="0"/>
            </a:endParaRPr>
          </a:p>
          <a:p>
            <a:pPr defTabSz="914400" eaLnBrk="0" hangingPunct="0">
              <a:buClrTx/>
              <a:buSzTx/>
              <a:buFontTx/>
              <a:buNone/>
              <a:defRPr/>
            </a:pPr>
            <a:r>
              <a:rPr lang="it-IT" dirty="0">
                <a:solidFill>
                  <a:srgbClr val="323232"/>
                </a:solidFill>
                <a:latin typeface="Calibri"/>
                <a:ea typeface="+mn-ea"/>
                <a:cs typeface="Arial" charset="0"/>
              </a:rPr>
              <a:t/>
            </a:r>
            <a:br>
              <a:rPr lang="it-IT" dirty="0">
                <a:solidFill>
                  <a:srgbClr val="323232"/>
                </a:solidFill>
                <a:latin typeface="Calibri"/>
                <a:ea typeface="+mn-ea"/>
                <a:cs typeface="Arial" charset="0"/>
              </a:rPr>
            </a:br>
            <a:r>
              <a:rPr lang="en-US" dirty="0">
                <a:solidFill>
                  <a:prstClr val="black"/>
                </a:solidFill>
                <a:latin typeface="Arial" charset="0"/>
                <a:ea typeface="+mn-ea"/>
                <a:cs typeface="Arial" charset="0"/>
              </a:rPr>
              <a:t>No. 19 patients (14 males, 5 females)</a:t>
            </a:r>
          </a:p>
          <a:p>
            <a:pPr defTabSz="914400" eaLnBrk="0" hangingPunct="0">
              <a:buClrTx/>
              <a:buSzTx/>
              <a:buFontTx/>
              <a:buNone/>
              <a:defRPr/>
            </a:pPr>
            <a:r>
              <a:rPr lang="en-US" dirty="0">
                <a:solidFill>
                  <a:prstClr val="black"/>
                </a:solidFill>
                <a:latin typeface="Arial" charset="0"/>
                <a:ea typeface="+mn-ea"/>
                <a:cs typeface="Arial" charset="0"/>
              </a:rPr>
              <a:t>Age: 56-80</a:t>
            </a:r>
          </a:p>
          <a:p>
            <a:pPr defTabSz="914400" eaLnBrk="0" hangingPunct="0">
              <a:buClrTx/>
              <a:buSzTx/>
              <a:buFontTx/>
              <a:buNone/>
              <a:defRPr/>
            </a:pPr>
            <a:r>
              <a:rPr lang="en-US" dirty="0">
                <a:solidFill>
                  <a:prstClr val="black"/>
                </a:solidFill>
                <a:latin typeface="Arial" charset="0"/>
                <a:ea typeface="+mn-ea"/>
                <a:cs typeface="Arial" charset="0"/>
              </a:rPr>
              <a:t>Diagnosis: Parkinson's disease (5 years old average)</a:t>
            </a:r>
            <a:endParaRPr lang="it-IT" dirty="0">
              <a:solidFill>
                <a:prstClr val="black"/>
              </a:solidFill>
              <a:latin typeface="Arial" charset="0"/>
              <a:ea typeface="+mn-ea"/>
              <a:cs typeface="Arial" charset="0"/>
            </a:endParaRPr>
          </a:p>
        </p:txBody>
      </p:sp>
      <p:sp>
        <p:nvSpPr>
          <p:cNvPr id="3" name="Sottotitolo 2"/>
          <p:cNvSpPr txBox="1">
            <a:spLocks/>
          </p:cNvSpPr>
          <p:nvPr/>
        </p:nvSpPr>
        <p:spPr>
          <a:xfrm>
            <a:off x="495300" y="1887538"/>
            <a:ext cx="8153400" cy="3713162"/>
          </a:xfrm>
          <a:prstGeom prst="rect">
            <a:avLst/>
          </a:prstGeom>
        </p:spPr>
        <p:txBody>
          <a:bodyPr/>
          <a:lstStyle/>
          <a:p>
            <a:pPr marL="273050" indent="-273050" defTabSz="914400" eaLnBrk="0" hangingPunct="0">
              <a:buClr>
                <a:srgbClr val="9F2936"/>
              </a:buClr>
              <a:buSzPct val="95000"/>
              <a:defRPr/>
            </a:pPr>
            <a:r>
              <a:rPr lang="it-IT" b="1" dirty="0" err="1">
                <a:solidFill>
                  <a:prstClr val="black"/>
                </a:solidFill>
                <a:latin typeface="Arial" charset="0"/>
                <a:ea typeface="+mn-ea"/>
                <a:cs typeface="Arial" charset="0"/>
              </a:rPr>
              <a:t>Evaluation</a:t>
            </a:r>
            <a:r>
              <a:rPr lang="it-IT" dirty="0">
                <a:solidFill>
                  <a:prstClr val="black"/>
                </a:solidFill>
                <a:latin typeface="Arial" charset="0"/>
                <a:ea typeface="+mn-ea"/>
                <a:cs typeface="Arial" charset="0"/>
              </a:rPr>
              <a:t>:</a:t>
            </a:r>
          </a:p>
          <a:p>
            <a:pPr marL="273050" indent="-273050" defTabSz="914400" eaLnBrk="0" hangingPunct="0">
              <a:buClr>
                <a:srgbClr val="9F2936"/>
              </a:buClr>
              <a:buSzPct val="95000"/>
              <a:buFont typeface="Arial" charset="0"/>
              <a:buChar char="•"/>
              <a:defRPr/>
            </a:pPr>
            <a:r>
              <a:rPr lang="it-IT" dirty="0" err="1">
                <a:solidFill>
                  <a:prstClr val="black"/>
                </a:solidFill>
                <a:latin typeface="Arial" charset="0"/>
                <a:ea typeface="+mn-ea"/>
                <a:cs typeface="Arial" charset="0"/>
              </a:rPr>
              <a:t>Clinical</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history</a:t>
            </a:r>
            <a:endParaRPr lang="it-IT" dirty="0">
              <a:solidFill>
                <a:prstClr val="black"/>
              </a:solidFill>
              <a:latin typeface="Arial" charset="0"/>
              <a:ea typeface="+mn-ea"/>
              <a:cs typeface="Arial" charset="0"/>
            </a:endParaRPr>
          </a:p>
          <a:p>
            <a:pPr marL="273050" indent="-273050" defTabSz="914400" eaLnBrk="0" hangingPunct="0">
              <a:buClr>
                <a:srgbClr val="9F2936"/>
              </a:buClr>
              <a:buSzPct val="95000"/>
              <a:buFont typeface="Arial" charset="0"/>
              <a:buChar char="•"/>
              <a:defRPr/>
            </a:pPr>
            <a:r>
              <a:rPr lang="it-IT" dirty="0" err="1">
                <a:solidFill>
                  <a:prstClr val="black"/>
                </a:solidFill>
                <a:latin typeface="Arial" charset="0"/>
                <a:ea typeface="+mn-ea"/>
                <a:cs typeface="Arial" charset="0"/>
              </a:rPr>
              <a:t>Functional</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pathological</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conditions</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camptocormia</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freezing</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postural</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instability</a:t>
            </a:r>
            <a:r>
              <a:rPr lang="it-IT" dirty="0">
                <a:solidFill>
                  <a:prstClr val="black"/>
                </a:solidFill>
                <a:latin typeface="Arial" charset="0"/>
                <a:ea typeface="+mn-ea"/>
                <a:cs typeface="Arial" charset="0"/>
              </a:rPr>
              <a:t>)</a:t>
            </a:r>
          </a:p>
          <a:p>
            <a:pPr marL="273050" indent="-273050" defTabSz="914400" eaLnBrk="0" hangingPunct="0">
              <a:buClr>
                <a:srgbClr val="9F2936"/>
              </a:buClr>
              <a:buSzPct val="95000"/>
              <a:buFont typeface="Arial" charset="0"/>
              <a:buChar char="•"/>
              <a:defRPr/>
            </a:pPr>
            <a:r>
              <a:rPr lang="it-IT" dirty="0" err="1">
                <a:solidFill>
                  <a:prstClr val="black"/>
                </a:solidFill>
                <a:latin typeface="Arial" charset="0"/>
                <a:ea typeface="+mn-ea"/>
                <a:cs typeface="Arial" charset="0"/>
              </a:rPr>
              <a:t>Tinetti</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balance</a:t>
            </a:r>
            <a:r>
              <a:rPr lang="it-IT" dirty="0">
                <a:solidFill>
                  <a:prstClr val="black"/>
                </a:solidFill>
                <a:latin typeface="Arial" charset="0"/>
                <a:ea typeface="+mn-ea"/>
                <a:cs typeface="Arial" charset="0"/>
              </a:rPr>
              <a:t> scale </a:t>
            </a:r>
            <a:r>
              <a:rPr lang="it-IT" dirty="0" err="1">
                <a:solidFill>
                  <a:prstClr val="black"/>
                </a:solidFill>
                <a:latin typeface="Arial" charset="0"/>
                <a:ea typeface="+mn-ea"/>
                <a:cs typeface="Arial" charset="0"/>
              </a:rPr>
              <a:t>evaluation</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pre-post</a:t>
            </a:r>
            <a:r>
              <a:rPr lang="it-IT" dirty="0">
                <a:solidFill>
                  <a:prstClr val="black"/>
                </a:solidFill>
                <a:latin typeface="Arial" charset="0"/>
                <a:ea typeface="+mn-ea"/>
                <a:cs typeface="Arial" charset="0"/>
              </a:rPr>
              <a:t>)</a:t>
            </a:r>
          </a:p>
          <a:p>
            <a:pPr marL="273050" indent="-273050" defTabSz="914400" eaLnBrk="0" hangingPunct="0">
              <a:buClr>
                <a:srgbClr val="9F2936"/>
              </a:buClr>
              <a:buSzPct val="95000"/>
              <a:buFont typeface="Arial" charset="0"/>
              <a:buChar char="•"/>
              <a:defRPr/>
            </a:pPr>
            <a:r>
              <a:rPr lang="it-IT" dirty="0" err="1">
                <a:solidFill>
                  <a:prstClr val="black"/>
                </a:solidFill>
                <a:latin typeface="Arial" charset="0"/>
                <a:ea typeface="+mn-ea"/>
                <a:cs typeface="Arial" charset="0"/>
              </a:rPr>
              <a:t>postural</a:t>
            </a:r>
            <a:r>
              <a:rPr lang="it-IT" dirty="0">
                <a:solidFill>
                  <a:prstClr val="black"/>
                </a:solidFill>
                <a:latin typeface="Arial" charset="0"/>
                <a:ea typeface="+mn-ea"/>
                <a:cs typeface="Arial" charset="0"/>
              </a:rPr>
              <a:t> </a:t>
            </a:r>
            <a:r>
              <a:rPr lang="it-IT" dirty="0" err="1">
                <a:solidFill>
                  <a:prstClr val="black"/>
                </a:solidFill>
                <a:latin typeface="Arial" charset="0"/>
                <a:ea typeface="+mn-ea"/>
                <a:cs typeface="Arial" charset="0"/>
              </a:rPr>
              <a:t>changes</a:t>
            </a:r>
            <a:endParaRPr lang="it-IT" dirty="0">
              <a:solidFill>
                <a:prstClr val="black"/>
              </a:solidFill>
              <a:latin typeface="Arial" charset="0"/>
              <a:ea typeface="+mn-ea"/>
              <a:cs typeface="Arial" charset="0"/>
            </a:endParaRPr>
          </a:p>
          <a:p>
            <a:pPr marL="273050" indent="-273050" defTabSz="914400" eaLnBrk="0" hangingPunct="0">
              <a:buClr>
                <a:srgbClr val="9F2936"/>
              </a:buClr>
              <a:buSzPct val="95000"/>
              <a:buFont typeface="Arial" charset="0"/>
              <a:buChar char="•"/>
              <a:defRPr/>
            </a:pPr>
            <a:r>
              <a:rPr lang="it-IT" dirty="0">
                <a:solidFill>
                  <a:prstClr val="black"/>
                </a:solidFill>
                <a:latin typeface="Arial" charset="0"/>
                <a:ea typeface="+mn-ea"/>
                <a:cs typeface="Arial" charset="0"/>
              </a:rPr>
              <a:t>Standing</a:t>
            </a:r>
          </a:p>
          <a:p>
            <a:pPr marL="273050" indent="-273050" defTabSz="914400" eaLnBrk="0" hangingPunct="0">
              <a:buClr>
                <a:srgbClr val="9F2936"/>
              </a:buClr>
              <a:buSzPct val="95000"/>
              <a:buFont typeface="Arial" charset="0"/>
              <a:buChar char="•"/>
              <a:defRPr/>
            </a:pPr>
            <a:r>
              <a:rPr lang="it-IT" dirty="0" err="1">
                <a:solidFill>
                  <a:prstClr val="black"/>
                </a:solidFill>
                <a:latin typeface="Arial" charset="0"/>
                <a:ea typeface="+mn-ea"/>
                <a:cs typeface="Arial" charset="0"/>
              </a:rPr>
              <a:t>Walking</a:t>
            </a:r>
            <a:endParaRPr lang="it-IT" dirty="0">
              <a:solidFill>
                <a:prstClr val="black"/>
              </a:solidFill>
              <a:latin typeface="Arial" charset="0"/>
              <a:ea typeface="+mn-ea"/>
              <a:cs typeface="Arial" charset="0"/>
            </a:endParaRPr>
          </a:p>
          <a:p>
            <a:pPr marL="273050" indent="-273050" defTabSz="914400" eaLnBrk="0" hangingPunct="0">
              <a:buClr>
                <a:srgbClr val="9F2936"/>
              </a:buClr>
              <a:buSzPct val="95000"/>
              <a:buFont typeface="Arial" charset="0"/>
              <a:buChar char="•"/>
              <a:defRPr/>
            </a:pPr>
            <a:r>
              <a:rPr lang="it-IT" dirty="0">
                <a:solidFill>
                  <a:prstClr val="black"/>
                </a:solidFill>
                <a:latin typeface="Arial" charset="0"/>
                <a:ea typeface="+mn-ea"/>
                <a:cs typeface="Arial" charset="0"/>
              </a:rPr>
              <a:t>3D test (</a:t>
            </a:r>
            <a:r>
              <a:rPr lang="it-IT" dirty="0" err="1">
                <a:solidFill>
                  <a:prstClr val="black"/>
                </a:solidFill>
                <a:latin typeface="Arial" charset="0"/>
                <a:ea typeface="+mn-ea"/>
                <a:cs typeface="Arial" charset="0"/>
              </a:rPr>
              <a:t>pre-post</a:t>
            </a:r>
            <a:r>
              <a:rPr lang="it-IT" dirty="0">
                <a:solidFill>
                  <a:prstClr val="black"/>
                </a:solidFill>
                <a:latin typeface="Arial" charset="0"/>
                <a:ea typeface="+mn-ea"/>
                <a:cs typeface="Arial" charset="0"/>
              </a:rPr>
              <a:t>)</a:t>
            </a:r>
          </a:p>
          <a:p>
            <a:pPr marL="273050" indent="-273050" defTabSz="914400" eaLnBrk="0" hangingPunct="0">
              <a:buClr>
                <a:srgbClr val="9F2936"/>
              </a:buClr>
              <a:buSzPct val="95000"/>
              <a:defRPr/>
            </a:pPr>
            <a:endParaRPr lang="it-IT" dirty="0">
              <a:solidFill>
                <a:prstClr val="black"/>
              </a:solidFill>
              <a:latin typeface="Arial" charset="0"/>
              <a:ea typeface="+mn-ea"/>
              <a:cs typeface="Arial" charset="0"/>
            </a:endParaRPr>
          </a:p>
          <a:p>
            <a:pPr marL="273050" indent="-273050" defTabSz="914400" eaLnBrk="0" hangingPunct="0">
              <a:buClr>
                <a:srgbClr val="9F2936"/>
              </a:buClr>
              <a:buSzPct val="95000"/>
              <a:defRPr/>
            </a:pPr>
            <a:r>
              <a:rPr lang="it-IT" b="1" dirty="0" err="1">
                <a:solidFill>
                  <a:prstClr val="black"/>
                </a:solidFill>
                <a:latin typeface="Arial" charset="0"/>
                <a:ea typeface="+mn-ea"/>
                <a:cs typeface="Arial" charset="0"/>
              </a:rPr>
              <a:t>Exclusion</a:t>
            </a:r>
            <a:r>
              <a:rPr lang="it-IT" b="1" dirty="0">
                <a:solidFill>
                  <a:prstClr val="black"/>
                </a:solidFill>
                <a:latin typeface="Arial" charset="0"/>
                <a:ea typeface="+mn-ea"/>
                <a:cs typeface="Arial" charset="0"/>
              </a:rPr>
              <a:t> </a:t>
            </a:r>
            <a:r>
              <a:rPr lang="it-IT" b="1" dirty="0" err="1">
                <a:solidFill>
                  <a:prstClr val="black"/>
                </a:solidFill>
                <a:latin typeface="Arial" charset="0"/>
                <a:ea typeface="+mn-ea"/>
                <a:cs typeface="Arial" charset="0"/>
              </a:rPr>
              <a:t>criteria</a:t>
            </a:r>
            <a:r>
              <a:rPr lang="it-IT" b="1" dirty="0">
                <a:solidFill>
                  <a:prstClr val="black"/>
                </a:solidFill>
                <a:latin typeface="Arial" charset="0"/>
                <a:ea typeface="+mn-ea"/>
                <a:cs typeface="Arial" charset="0"/>
              </a:rPr>
              <a:t>:</a:t>
            </a:r>
            <a:endParaRPr lang="it-IT" dirty="0">
              <a:solidFill>
                <a:prstClr val="black"/>
              </a:solidFill>
              <a:latin typeface="Arial" charset="0"/>
              <a:ea typeface="+mn-ea"/>
              <a:cs typeface="Arial" charset="0"/>
            </a:endParaRPr>
          </a:p>
          <a:p>
            <a:pPr marL="273050" indent="-273050" defTabSz="914400" eaLnBrk="0" hangingPunct="0">
              <a:buClr>
                <a:srgbClr val="9F2936"/>
              </a:buClr>
              <a:buSzPct val="95000"/>
              <a:buFont typeface="Arial" charset="0"/>
              <a:buChar char="•"/>
              <a:defRPr/>
            </a:pPr>
            <a:r>
              <a:rPr lang="it-IT" dirty="0">
                <a:solidFill>
                  <a:prstClr val="black"/>
                </a:solidFill>
                <a:latin typeface="Arial" charset="0"/>
                <a:ea typeface="+mn-ea"/>
                <a:cs typeface="Arial" charset="0"/>
              </a:rPr>
              <a:t>Cognitive </a:t>
            </a:r>
            <a:r>
              <a:rPr lang="it-IT" dirty="0" err="1">
                <a:solidFill>
                  <a:prstClr val="black"/>
                </a:solidFill>
                <a:latin typeface="Arial" charset="0"/>
                <a:ea typeface="+mn-ea"/>
                <a:cs typeface="Arial" charset="0"/>
              </a:rPr>
              <a:t>deficits</a:t>
            </a:r>
            <a:endParaRPr lang="it-IT" dirty="0">
              <a:solidFill>
                <a:prstClr val="black"/>
              </a:solidFill>
              <a:latin typeface="Arial" charset="0"/>
              <a:ea typeface="+mn-ea"/>
              <a:cs typeface="Arial" charset="0"/>
            </a:endParaRPr>
          </a:p>
          <a:p>
            <a:pPr marL="273050" indent="-273050" defTabSz="914400" eaLnBrk="0" hangingPunct="0">
              <a:buClr>
                <a:srgbClr val="9F2936"/>
              </a:buClr>
              <a:buSzPct val="95000"/>
              <a:buFont typeface="Arial" charset="0"/>
              <a:buChar char="•"/>
              <a:defRPr/>
            </a:pPr>
            <a:r>
              <a:rPr lang="it-IT" dirty="0" err="1">
                <a:solidFill>
                  <a:prstClr val="black"/>
                </a:solidFill>
                <a:latin typeface="Arial" charset="0"/>
                <a:ea typeface="+mn-ea"/>
                <a:cs typeface="Arial" charset="0"/>
              </a:rPr>
              <a:t>Important</a:t>
            </a:r>
            <a:r>
              <a:rPr lang="it-IT" dirty="0">
                <a:solidFill>
                  <a:prstClr val="black"/>
                </a:solidFill>
                <a:latin typeface="Arial" charset="0"/>
                <a:ea typeface="+mn-ea"/>
                <a:cs typeface="Arial" charset="0"/>
              </a:rPr>
              <a:t> tremor / </a:t>
            </a:r>
            <a:r>
              <a:rPr lang="it-IT" dirty="0" err="1">
                <a:solidFill>
                  <a:prstClr val="black"/>
                </a:solidFill>
                <a:latin typeface="Arial" charset="0"/>
                <a:ea typeface="+mn-ea"/>
                <a:cs typeface="Arial" charset="0"/>
              </a:rPr>
              <a:t>dyskinesia</a:t>
            </a:r>
            <a:endParaRPr lang="it-IT" dirty="0">
              <a:solidFill>
                <a:prstClr val="black"/>
              </a:solidFill>
              <a:latin typeface="Arial" charset="0"/>
              <a:ea typeface="+mn-ea"/>
              <a:cs typeface="Arial" charset="0"/>
            </a:endParaRPr>
          </a:p>
          <a:p>
            <a:pPr marL="273050" indent="-273050" defTabSz="914400" eaLnBrk="0" hangingPunct="0">
              <a:buClr>
                <a:srgbClr val="9F2936"/>
              </a:buClr>
              <a:buSzPct val="95000"/>
              <a:buFont typeface="Arial" charset="0"/>
              <a:buChar char="•"/>
              <a:defRPr/>
            </a:pPr>
            <a:r>
              <a:rPr lang="it-IT" dirty="0" err="1">
                <a:solidFill>
                  <a:prstClr val="black"/>
                </a:solidFill>
                <a:latin typeface="Arial" charset="0"/>
                <a:ea typeface="+mn-ea"/>
                <a:cs typeface="Arial" charset="0"/>
              </a:rPr>
              <a:t>Camptocormia</a:t>
            </a:r>
            <a:endParaRPr lang="it-IT" dirty="0">
              <a:solidFill>
                <a:prstClr val="black"/>
              </a:solidFill>
              <a:latin typeface="Constantia"/>
              <a:ea typeface="+mn-ea"/>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txBox="1">
            <a:spLocks/>
          </p:cNvSpPr>
          <p:nvPr/>
        </p:nvSpPr>
        <p:spPr bwMode="auto">
          <a:xfrm>
            <a:off x="592138" y="955675"/>
            <a:ext cx="8229600" cy="439738"/>
          </a:xfrm>
          <a:prstGeom prst="rect">
            <a:avLst/>
          </a:prstGeom>
          <a:noFill/>
          <a:ln w="9525">
            <a:noFill/>
            <a:miter lim="800000"/>
            <a:headEnd/>
            <a:tailEnd/>
          </a:ln>
        </p:spPr>
        <p:txBody>
          <a:bodyPr/>
          <a:lstStyle/>
          <a:p>
            <a:pPr defTabSz="914400" eaLnBrk="0" hangingPunct="0">
              <a:buClrTx/>
              <a:buSzTx/>
              <a:buFontTx/>
              <a:buNone/>
              <a:defRPr/>
            </a:pPr>
            <a:r>
              <a:rPr lang="it-IT" sz="2000" b="1" dirty="0" err="1">
                <a:solidFill>
                  <a:srgbClr val="9F2936"/>
                </a:solidFill>
                <a:latin typeface="Tahoma" pitchFamily="34" charset="0"/>
                <a:ea typeface="+mn-ea"/>
                <a:cs typeface="Tahoma" pitchFamily="34" charset="0"/>
              </a:rPr>
              <a:t>Considerations</a:t>
            </a:r>
            <a:endParaRPr lang="it-IT" sz="2000" b="1" dirty="0">
              <a:solidFill>
                <a:srgbClr val="9F2936"/>
              </a:solidFill>
              <a:latin typeface="Tahoma" pitchFamily="34" charset="0"/>
              <a:ea typeface="+mn-ea"/>
              <a:cs typeface="Tahoma" pitchFamily="34" charset="0"/>
            </a:endParaRPr>
          </a:p>
        </p:txBody>
      </p:sp>
      <p:sp>
        <p:nvSpPr>
          <p:cNvPr id="38915" name="Segnaposto contenuto 2"/>
          <p:cNvSpPr txBox="1">
            <a:spLocks/>
          </p:cNvSpPr>
          <p:nvPr/>
        </p:nvSpPr>
        <p:spPr bwMode="auto">
          <a:xfrm>
            <a:off x="525463" y="1919288"/>
            <a:ext cx="8091487" cy="2944812"/>
          </a:xfrm>
          <a:prstGeom prst="rect">
            <a:avLst/>
          </a:prstGeom>
          <a:noFill/>
          <a:ln w="9525">
            <a:noFill/>
            <a:miter lim="800000"/>
            <a:headEnd/>
            <a:tailEnd/>
          </a:ln>
        </p:spPr>
        <p:txBody>
          <a:bodyPr/>
          <a:lstStyle/>
          <a:p>
            <a:pPr marL="273050" indent="-273050" algn="just" defTabSz="914400" eaLnBrk="0" hangingPunct="0">
              <a:spcBef>
                <a:spcPct val="20000"/>
              </a:spcBef>
              <a:buClr>
                <a:srgbClr val="9F2936"/>
              </a:buClr>
              <a:buSzPct val="95000"/>
              <a:buFont typeface="Wingdings 2" pitchFamily="18" charset="2"/>
              <a:buChar char=""/>
            </a:pPr>
            <a:r>
              <a:rPr lang="en-US">
                <a:solidFill>
                  <a:srgbClr val="000000"/>
                </a:solidFill>
                <a:latin typeface="Tahoma" pitchFamily="34" charset="0"/>
                <a:cs typeface="Tahoma" pitchFamily="34" charset="0"/>
              </a:rPr>
              <a:t>All tested subjects have completed the initial assessment, final tests and the rehabilitation training</a:t>
            </a:r>
          </a:p>
          <a:p>
            <a:pPr marL="273050" indent="-273050" algn="just" defTabSz="914400" eaLnBrk="0" hangingPunct="0">
              <a:spcBef>
                <a:spcPct val="20000"/>
              </a:spcBef>
              <a:buClr>
                <a:srgbClr val="9F2936"/>
              </a:buClr>
              <a:buSzPct val="95000"/>
              <a:buFont typeface="Wingdings 2" pitchFamily="18" charset="2"/>
              <a:buChar char=""/>
            </a:pPr>
            <a:r>
              <a:rPr lang="en-US">
                <a:solidFill>
                  <a:srgbClr val="000000"/>
                </a:solidFill>
                <a:latin typeface="Tahoma" pitchFamily="34" charset="0"/>
                <a:cs typeface="Tahoma" pitchFamily="34" charset="0"/>
              </a:rPr>
              <a:t>There were no clinical adverse events</a:t>
            </a:r>
          </a:p>
          <a:p>
            <a:pPr marL="273050" indent="-273050" algn="just" defTabSz="914400" eaLnBrk="0" hangingPunct="0">
              <a:spcBef>
                <a:spcPct val="20000"/>
              </a:spcBef>
              <a:buClr>
                <a:srgbClr val="9F2936"/>
              </a:buClr>
              <a:buSzPct val="95000"/>
              <a:buFont typeface="Wingdings 2" pitchFamily="18" charset="2"/>
              <a:buChar char=""/>
            </a:pPr>
            <a:r>
              <a:rPr lang="en-US">
                <a:solidFill>
                  <a:srgbClr val="000000"/>
                </a:solidFill>
                <a:latin typeface="Tahoma" pitchFamily="34" charset="0"/>
                <a:cs typeface="Tahoma" pitchFamily="34" charset="0"/>
              </a:rPr>
              <a:t>The device stimulates postural mechanisms for feedback (test) and feedforward (training)</a:t>
            </a:r>
          </a:p>
          <a:p>
            <a:pPr marL="273050" indent="-273050" algn="just" defTabSz="914400" eaLnBrk="0" hangingPunct="0">
              <a:spcBef>
                <a:spcPct val="20000"/>
              </a:spcBef>
              <a:buClr>
                <a:srgbClr val="9F2936"/>
              </a:buClr>
              <a:buSzPct val="95000"/>
              <a:buFont typeface="Wingdings 2" pitchFamily="18" charset="2"/>
              <a:buChar char=""/>
            </a:pPr>
            <a:r>
              <a:rPr lang="en-US">
                <a:solidFill>
                  <a:srgbClr val="000000"/>
                </a:solidFill>
                <a:latin typeface="Tahoma" pitchFamily="34" charset="0"/>
                <a:cs typeface="Tahoma" pitchFamily="34" charset="0"/>
              </a:rPr>
              <a:t>In this study we have found best test results at the end of training confirmed by patients in their activities of daily living. We need more data to confirm this results and compare with other study groups.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a 10"/>
          <p:cNvGraphicFramePr>
            <a:graphicFrameLocks noGrp="1"/>
          </p:cNvGraphicFramePr>
          <p:nvPr/>
        </p:nvGraphicFramePr>
        <p:xfrm>
          <a:off x="250825" y="1747838"/>
          <a:ext cx="8640763" cy="2638425"/>
        </p:xfrm>
        <a:graphic>
          <a:graphicData uri="http://schemas.openxmlformats.org/drawingml/2006/table">
            <a:tbl>
              <a:tblPr/>
              <a:tblGrid>
                <a:gridCol w="481193"/>
                <a:gridCol w="662287"/>
                <a:gridCol w="419102"/>
                <a:gridCol w="1986858"/>
                <a:gridCol w="558805"/>
                <a:gridCol w="543280"/>
                <a:gridCol w="558805"/>
                <a:gridCol w="543280"/>
                <a:gridCol w="450148"/>
                <a:gridCol w="372536"/>
                <a:gridCol w="465669"/>
                <a:gridCol w="465669"/>
                <a:gridCol w="589848"/>
                <a:gridCol w="543280"/>
              </a:tblGrid>
              <a:tr h="409693">
                <a:tc>
                  <a:txBody>
                    <a:bodyPr/>
                    <a:lstStyle/>
                    <a:p>
                      <a:pPr algn="ctr" fontAlgn="ctr"/>
                      <a:endParaRPr lang="it-IT" sz="1600" b="0" i="0" u="none" strike="noStrike" dirty="0">
                        <a:latin typeface="Arial"/>
                      </a:endParaRPr>
                    </a:p>
                  </a:txBody>
                  <a:tcPr marL="9525" marR="9525" marT="9523" marB="0" anchor="ctr">
                    <a:lnL>
                      <a:noFill/>
                    </a:lnL>
                    <a:lnR>
                      <a:noFill/>
                    </a:lnR>
                    <a:lnT>
                      <a:noFill/>
                    </a:lnT>
                    <a:lnB>
                      <a:noFill/>
                    </a:lnB>
                  </a:tcPr>
                </a:tc>
                <a:tc>
                  <a:txBody>
                    <a:bodyPr/>
                    <a:lstStyle/>
                    <a:p>
                      <a:pPr algn="ctr" fontAlgn="ctr"/>
                      <a:endParaRPr lang="it-IT" sz="1600" b="0" i="0" u="none" strike="noStrike">
                        <a:latin typeface="Arial"/>
                      </a:endParaRPr>
                    </a:p>
                  </a:txBody>
                  <a:tcPr marL="9525" marR="9525" marT="9523" marB="0" anchor="ctr">
                    <a:lnL>
                      <a:noFill/>
                    </a:lnL>
                    <a:lnR>
                      <a:noFill/>
                    </a:lnR>
                    <a:lnT>
                      <a:noFill/>
                    </a:lnT>
                    <a:lnB>
                      <a:noFill/>
                    </a:lnB>
                  </a:tcPr>
                </a:tc>
                <a:tc>
                  <a:txBody>
                    <a:bodyPr/>
                    <a:lstStyle/>
                    <a:p>
                      <a:pPr algn="ctr" fontAlgn="ctr"/>
                      <a:endParaRPr lang="it-IT" sz="1600" b="0" i="0" u="none" strike="noStrike">
                        <a:latin typeface="Arial"/>
                      </a:endParaRPr>
                    </a:p>
                  </a:txBody>
                  <a:tcPr marL="9525" marR="9525" marT="9523" marB="0" anchor="ctr">
                    <a:lnL>
                      <a:noFill/>
                    </a:lnL>
                    <a:lnR>
                      <a:noFill/>
                    </a:lnR>
                    <a:lnT>
                      <a:noFill/>
                    </a:lnT>
                    <a:lnB>
                      <a:noFill/>
                    </a:lnB>
                  </a:tcPr>
                </a:tc>
                <a:tc>
                  <a:txBody>
                    <a:bodyPr/>
                    <a:lstStyle/>
                    <a:p>
                      <a:pPr algn="ctr" fontAlgn="ctr"/>
                      <a:endParaRPr lang="it-IT" sz="1600" b="0" i="0" u="none" strike="noStrike">
                        <a:latin typeface="Arial"/>
                      </a:endParaRPr>
                    </a:p>
                  </a:txBody>
                  <a:tcPr marL="9525" marR="9525" marT="9523"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it-IT" sz="1600" b="1" i="0" u="none" strike="noStrike">
                          <a:latin typeface="Arial"/>
                        </a:rPr>
                        <a:t>Barthel</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it-IT"/>
                    </a:p>
                  </a:txBody>
                  <a:tcPr/>
                </a:tc>
                <a:tc gridSpan="2">
                  <a:txBody>
                    <a:bodyPr/>
                    <a:lstStyle/>
                    <a:p>
                      <a:pPr algn="ctr" fontAlgn="ctr"/>
                      <a:r>
                        <a:rPr lang="it-IT" sz="1600" b="1" i="0" u="none" strike="noStrike">
                          <a:latin typeface="Arial"/>
                        </a:rPr>
                        <a:t>FIM</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gridSpan="4">
                  <a:txBody>
                    <a:bodyPr/>
                    <a:lstStyle/>
                    <a:p>
                      <a:pPr algn="ctr" fontAlgn="ctr"/>
                      <a:r>
                        <a:rPr lang="it-IT" sz="1600" b="1" i="0" u="none" strike="noStrike">
                          <a:latin typeface="Arial"/>
                        </a:rPr>
                        <a:t>Motricity Index</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fontAlgn="ctr"/>
                      <a:r>
                        <a:rPr lang="it-IT" sz="1600" b="1" i="0" u="none" strike="noStrike">
                          <a:latin typeface="Arial"/>
                        </a:rPr>
                        <a:t>Trunk C.T.</a:t>
                      </a: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r>
              <a:tr h="278591">
                <a:tc>
                  <a:txBody>
                    <a:bodyPr/>
                    <a:lstStyle/>
                    <a:p>
                      <a:pPr algn="l" fontAlgn="b"/>
                      <a:endParaRPr lang="it-IT" sz="1600" b="0" i="0" u="none" strike="noStrike">
                        <a:latin typeface="Arial"/>
                      </a:endParaRPr>
                    </a:p>
                  </a:txBody>
                  <a:tcPr marL="9525" marR="9525" marT="9523" marB="0" anchor="b">
                    <a:lnL>
                      <a:noFill/>
                    </a:lnL>
                    <a:lnR>
                      <a:noFill/>
                    </a:lnR>
                    <a:lnT>
                      <a:noFill/>
                    </a:lnT>
                    <a:lnB>
                      <a:noFill/>
                    </a:lnB>
                  </a:tcPr>
                </a:tc>
                <a:tc>
                  <a:txBody>
                    <a:bodyPr/>
                    <a:lstStyle/>
                    <a:p>
                      <a:pPr algn="l" fontAlgn="b"/>
                      <a:endParaRPr lang="it-IT" sz="1600" b="0" i="0" u="none" strike="noStrike">
                        <a:latin typeface="Arial"/>
                      </a:endParaRPr>
                    </a:p>
                  </a:txBody>
                  <a:tcPr marL="9525" marR="9525" marT="9523" marB="0" anchor="b">
                    <a:lnL>
                      <a:noFill/>
                    </a:lnL>
                    <a:lnR>
                      <a:noFill/>
                    </a:lnR>
                    <a:lnT>
                      <a:noFill/>
                    </a:lnT>
                    <a:lnB>
                      <a:noFill/>
                    </a:lnB>
                  </a:tcPr>
                </a:tc>
                <a:tc>
                  <a:txBody>
                    <a:bodyPr/>
                    <a:lstStyle/>
                    <a:p>
                      <a:pPr algn="l" fontAlgn="b"/>
                      <a:endParaRPr lang="it-IT" sz="1600" b="0" i="0" u="none" strike="noStrike">
                        <a:latin typeface="Arial"/>
                      </a:endParaRPr>
                    </a:p>
                  </a:txBody>
                  <a:tcPr marL="9525" marR="9525" marT="9523" marB="0" anchor="b">
                    <a:lnL>
                      <a:noFill/>
                    </a:lnL>
                    <a:lnR>
                      <a:noFill/>
                    </a:lnR>
                    <a:lnT>
                      <a:noFill/>
                    </a:lnT>
                    <a:lnB>
                      <a:noFill/>
                    </a:lnB>
                  </a:tcPr>
                </a:tc>
                <a:tc>
                  <a:txBody>
                    <a:bodyPr/>
                    <a:lstStyle/>
                    <a:p>
                      <a:pPr algn="l" fontAlgn="b"/>
                      <a:endParaRPr lang="it-IT" sz="1600" b="0" i="0" u="none" strike="noStrike">
                        <a:latin typeface="Arial"/>
                      </a:endParaRPr>
                    </a:p>
                  </a:txBody>
                  <a:tcPr marL="9525" marR="9525" marT="952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600" b="1" i="0" u="none" strike="noStrike">
                          <a:latin typeface="Arial"/>
                        </a:rPr>
                        <a:t>adm.</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2F2F2"/>
                    </a:solidFill>
                  </a:tcPr>
                </a:tc>
                <a:tc>
                  <a:txBody>
                    <a:bodyPr/>
                    <a:lstStyle/>
                    <a:p>
                      <a:pPr algn="ctr" fontAlgn="b"/>
                      <a:r>
                        <a:rPr lang="it-IT" sz="1600" b="1" i="0" u="none" strike="noStrike">
                          <a:latin typeface="Arial"/>
                        </a:rPr>
                        <a:t>disc.</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it-IT" sz="1600" b="1" i="0" u="none" strike="noStrike">
                          <a:latin typeface="Arial"/>
                        </a:rPr>
                        <a:t>adm.</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it-IT" sz="1600" b="1" i="0" u="none" strike="noStrike">
                          <a:latin typeface="Arial"/>
                        </a:rPr>
                        <a:t>disc.</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600" b="1" i="0" u="none" strike="noStrike">
                          <a:latin typeface="Arial"/>
                        </a:rPr>
                        <a:t>adm.</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it-IT"/>
                    </a:p>
                  </a:txBody>
                  <a:tcPr/>
                </a:tc>
                <a:tc gridSpan="2">
                  <a:txBody>
                    <a:bodyPr/>
                    <a:lstStyle/>
                    <a:p>
                      <a:pPr algn="ctr" fontAlgn="b"/>
                      <a:r>
                        <a:rPr lang="it-IT" sz="1600" b="1" i="0" u="none" strike="noStrike">
                          <a:latin typeface="Arial"/>
                        </a:rPr>
                        <a:t>disc.</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it-IT"/>
                    </a:p>
                  </a:txBody>
                  <a:tcPr/>
                </a:tc>
                <a:tc>
                  <a:txBody>
                    <a:bodyPr/>
                    <a:lstStyle/>
                    <a:p>
                      <a:pPr algn="ctr" fontAlgn="b"/>
                      <a:r>
                        <a:rPr lang="it-IT" sz="1600" b="1" i="0" u="none" strike="noStrike">
                          <a:latin typeface="Arial"/>
                        </a:rPr>
                        <a:t>adm.</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it-IT" sz="1600" b="1" i="0" u="none" strike="noStrike">
                          <a:latin typeface="Arial"/>
                        </a:rPr>
                        <a:t>disc.</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8591">
                <a:tc>
                  <a:txBody>
                    <a:bodyPr/>
                    <a:lstStyle/>
                    <a:p>
                      <a:pPr algn="l" fontAlgn="b"/>
                      <a:endParaRPr lang="it-IT" sz="1600" b="0" i="0" u="none" strike="noStrike">
                        <a:latin typeface="Arial"/>
                      </a:endParaRPr>
                    </a:p>
                  </a:txBody>
                  <a:tcPr marL="9525" marR="9525" marT="9523"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it-IT" sz="1600" b="0" i="0" u="none" strike="noStrike">
                        <a:latin typeface="Arial"/>
                      </a:endParaRPr>
                    </a:p>
                  </a:txBody>
                  <a:tcPr marL="9525" marR="9525" marT="9523"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it-IT" sz="1600" b="0" i="0" u="none" strike="noStrike" dirty="0" err="1" smtClean="0">
                          <a:latin typeface="Arial"/>
                        </a:rPr>
                        <a:t>age</a:t>
                      </a:r>
                      <a:endParaRPr lang="it-IT" sz="1600" b="0" i="0" u="none" strike="noStrike" dirty="0">
                        <a:latin typeface="Arial"/>
                      </a:endParaRPr>
                    </a:p>
                  </a:txBody>
                  <a:tcPr marL="9525" marR="9525" marT="9523"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it-IT" sz="1600" b="0" i="0" u="none" strike="noStrike" dirty="0">
                        <a:latin typeface="Arial"/>
                      </a:endParaRPr>
                    </a:p>
                  </a:txBody>
                  <a:tcPr marL="9525" marR="9525" marT="9523"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 </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 </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 </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 </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it-IT" sz="1600" b="1" i="0" u="none" strike="noStrike">
                          <a:latin typeface="Arial"/>
                        </a:rPr>
                        <a:t>arm</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1" i="0" u="none" strike="noStrike">
                          <a:latin typeface="Arial"/>
                        </a:rPr>
                        <a:t>leg</a:t>
                      </a:r>
                    </a:p>
                  </a:txBody>
                  <a:tcPr marL="9525" marR="9525" marT="952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1" i="0" u="none" strike="noStrike">
                          <a:latin typeface="Arial"/>
                        </a:rPr>
                        <a:t>arm</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1" i="0" u="none" strike="noStrike">
                          <a:latin typeface="Arial"/>
                        </a:rPr>
                        <a:t>leg</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 </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 </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278591">
                <a:tc>
                  <a:txBody>
                    <a:bodyPr/>
                    <a:lstStyle/>
                    <a:p>
                      <a:pPr algn="ctr" fontAlgn="b"/>
                      <a:r>
                        <a:rPr lang="it-IT" sz="1600" b="0" i="0" u="none" strike="noStrike">
                          <a:latin typeface="Arial"/>
                        </a:rPr>
                        <a:t>1</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M</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39</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dirty="0">
                          <a:latin typeface="Arial"/>
                        </a:rPr>
                        <a:t>emiparesi </a:t>
                      </a:r>
                      <a:r>
                        <a:rPr lang="it-IT" sz="1600" b="0" i="0" u="none" strike="noStrike" dirty="0" err="1">
                          <a:latin typeface="Arial"/>
                        </a:rPr>
                        <a:t>dx</a:t>
                      </a:r>
                      <a:endParaRPr lang="it-IT" sz="1600" b="0" i="0" u="none" strike="noStrike" dirty="0">
                        <a:latin typeface="Arial"/>
                      </a:endParaRP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60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116</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125</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84</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76</a:t>
                      </a:r>
                    </a:p>
                  </a:txBody>
                  <a:tcPr marL="9525" marR="9525" marT="952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8591">
                <a:tc>
                  <a:txBody>
                    <a:bodyPr/>
                    <a:lstStyle/>
                    <a:p>
                      <a:pPr algn="ctr" fontAlgn="b"/>
                      <a:r>
                        <a:rPr lang="it-IT" sz="1600" b="0" i="0" u="none" strike="noStrike">
                          <a:latin typeface="Arial"/>
                        </a:rPr>
                        <a:t>2</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M</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76</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dirty="0" smtClean="0">
                          <a:latin typeface="Arial"/>
                        </a:rPr>
                        <a:t>emiparesi </a:t>
                      </a:r>
                      <a:r>
                        <a:rPr lang="it-IT" sz="1600" b="0" i="0" u="none" strike="noStrike" dirty="0" err="1" smtClean="0">
                          <a:latin typeface="Arial"/>
                        </a:rPr>
                        <a:t>dx</a:t>
                      </a:r>
                      <a:endParaRPr lang="it-IT" sz="1600" b="0" i="0" u="none" strike="noStrike" dirty="0">
                        <a:latin typeface="Arial"/>
                      </a:endParaRP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60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95</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116</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119</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100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76</a:t>
                      </a:r>
                    </a:p>
                  </a:txBody>
                  <a:tcPr marL="9525" marR="9525" marT="952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84</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8591">
                <a:tc>
                  <a:txBody>
                    <a:bodyPr/>
                    <a:lstStyle/>
                    <a:p>
                      <a:pPr algn="ctr" fontAlgn="b"/>
                      <a:r>
                        <a:rPr lang="it-IT" sz="1600" b="0" i="0" u="none" strike="noStrike">
                          <a:latin typeface="Arial"/>
                        </a:rPr>
                        <a:t>3</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F</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57</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dirty="0">
                          <a:latin typeface="Arial"/>
                        </a:rPr>
                        <a:t>emiparesi </a:t>
                      </a:r>
                      <a:r>
                        <a:rPr lang="it-IT" sz="1600" b="0" i="0" u="none" strike="noStrike" dirty="0" err="1">
                          <a:latin typeface="Arial"/>
                        </a:rPr>
                        <a:t>sx-afasia</a:t>
                      </a:r>
                      <a:endParaRPr lang="it-IT" sz="1600" b="0" i="0" u="none" strike="noStrike" dirty="0">
                        <a:latin typeface="Arial"/>
                      </a:endParaRP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55</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77</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125</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48</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58</a:t>
                      </a:r>
                    </a:p>
                  </a:txBody>
                  <a:tcPr marL="9525" marR="9525" marT="952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8591">
                <a:tc>
                  <a:txBody>
                    <a:bodyPr/>
                    <a:lstStyle/>
                    <a:p>
                      <a:pPr algn="ctr" fontAlgn="b"/>
                      <a:r>
                        <a:rPr lang="it-IT" sz="1600" b="0" i="0" u="none" strike="noStrike">
                          <a:latin typeface="Arial"/>
                        </a:rPr>
                        <a:t>4</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M</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54</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emiparesi sx-disatria</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50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90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96</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117</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76</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92</a:t>
                      </a:r>
                    </a:p>
                  </a:txBody>
                  <a:tcPr marL="9525" marR="9525" marT="952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93</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8591">
                <a:tc>
                  <a:txBody>
                    <a:bodyPr/>
                    <a:lstStyle/>
                    <a:p>
                      <a:pPr algn="ctr" fontAlgn="b"/>
                      <a:r>
                        <a:rPr lang="it-IT" sz="1600" b="0" i="0" u="none" strike="noStrike">
                          <a:latin typeface="Arial"/>
                        </a:rPr>
                        <a:t>5</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F</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69</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emiplegia dx-afasia</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40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90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64</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111</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55</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75</a:t>
                      </a:r>
                    </a:p>
                  </a:txBody>
                  <a:tcPr marL="9525" marR="9525" marT="952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93</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74</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8591">
                <a:tc>
                  <a:txBody>
                    <a:bodyPr/>
                    <a:lstStyle/>
                    <a:p>
                      <a:pPr algn="ctr" fontAlgn="b"/>
                      <a:r>
                        <a:rPr lang="it-IT" sz="1600" b="0" i="0" u="none" strike="noStrike">
                          <a:latin typeface="Arial"/>
                        </a:rPr>
                        <a:t>6</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M</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67</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emiparesi dx-afasia</a:t>
                      </a:r>
                    </a:p>
                  </a:txBody>
                  <a:tcPr marL="9525" marR="9525"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45</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80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66</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110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a:latin typeface="Arial"/>
                        </a:rPr>
                        <a:t>34</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84</a:t>
                      </a:r>
                    </a:p>
                  </a:txBody>
                  <a:tcPr marL="9525" marR="9525" marT="952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88</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it-IT" sz="1600" b="0" i="0" u="none" strike="noStrike">
                          <a:latin typeface="Arial"/>
                        </a:rPr>
                        <a:t>100</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t-IT" sz="1600" b="0" i="0" u="none" strike="noStrike" dirty="0">
                          <a:latin typeface="Arial"/>
                        </a:rPr>
                        <a:t>100</a:t>
                      </a:r>
                    </a:p>
                  </a:txBody>
                  <a:tcPr marL="9525" marR="9525" marT="9523"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40079" name="Rettangolo 2"/>
          <p:cNvSpPr>
            <a:spLocks noChangeArrowheads="1"/>
          </p:cNvSpPr>
          <p:nvPr/>
        </p:nvSpPr>
        <p:spPr bwMode="auto">
          <a:xfrm>
            <a:off x="420688" y="333375"/>
            <a:ext cx="8247062" cy="646113"/>
          </a:xfrm>
          <a:prstGeom prst="rect">
            <a:avLst/>
          </a:prstGeom>
          <a:noFill/>
          <a:ln w="9525">
            <a:noFill/>
            <a:miter lim="800000"/>
            <a:headEnd/>
            <a:tailEnd/>
          </a:ln>
        </p:spPr>
        <p:txBody>
          <a:bodyPr>
            <a:spAutoFit/>
          </a:bodyPr>
          <a:lstStyle/>
          <a:p>
            <a:r>
              <a:rPr lang="it-IT" b="1">
                <a:solidFill>
                  <a:srgbClr val="9F2936"/>
                </a:solidFill>
                <a:latin typeface="Tahoma" pitchFamily="34" charset="0"/>
                <a:cs typeface="Tahoma" pitchFamily="34" charset="0"/>
              </a:rPr>
              <a:t>Stroke desease treatment experience</a:t>
            </a:r>
            <a:r>
              <a:rPr lang="it-IT">
                <a:solidFill>
                  <a:srgbClr val="323232"/>
                </a:solidFill>
                <a:latin typeface="Calibri" pitchFamily="34" charset="0"/>
                <a:cs typeface="Arial" charset="0"/>
              </a:rPr>
              <a:t/>
            </a:r>
            <a:br>
              <a:rPr lang="it-IT">
                <a:solidFill>
                  <a:srgbClr val="323232"/>
                </a:solidFill>
                <a:latin typeface="Calibri" pitchFamily="34" charset="0"/>
                <a:cs typeface="Arial" charset="0"/>
              </a:rPr>
            </a:b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1" descr="Albiero.JPG"/>
          <p:cNvPicPr>
            <a:picLocks noChangeAspect="1"/>
          </p:cNvPicPr>
          <p:nvPr/>
        </p:nvPicPr>
        <p:blipFill>
          <a:blip r:embed="rId2" cstate="print"/>
          <a:srcRect/>
          <a:stretch>
            <a:fillRect/>
          </a:stretch>
        </p:blipFill>
        <p:spPr bwMode="auto">
          <a:xfrm>
            <a:off x="0" y="414338"/>
            <a:ext cx="9144000" cy="602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KINETRAK 3D NEWTON\3D MP Newton\video e immagini\subsystem.jpg"/>
          <p:cNvPicPr>
            <a:picLocks noChangeAspect="1" noChangeArrowheads="1"/>
          </p:cNvPicPr>
          <p:nvPr/>
        </p:nvPicPr>
        <p:blipFill>
          <a:blip r:embed="rId2" cstate="print"/>
          <a:srcRect/>
          <a:stretch>
            <a:fillRect/>
          </a:stretch>
        </p:blipFill>
        <p:spPr bwMode="auto">
          <a:xfrm>
            <a:off x="1868488" y="1481138"/>
            <a:ext cx="5407025" cy="3895725"/>
          </a:xfrm>
          <a:prstGeom prst="rect">
            <a:avLst/>
          </a:prstGeom>
          <a:noFill/>
          <a:ln w="9525">
            <a:noFill/>
            <a:miter lim="800000"/>
            <a:headEnd/>
            <a:tailEnd/>
          </a:ln>
        </p:spPr>
      </p:pic>
      <p:sp>
        <p:nvSpPr>
          <p:cNvPr id="4" name="Rettangolo 3"/>
          <p:cNvSpPr/>
          <p:nvPr/>
        </p:nvSpPr>
        <p:spPr>
          <a:xfrm>
            <a:off x="2451100" y="1341438"/>
            <a:ext cx="4241800" cy="368300"/>
          </a:xfrm>
          <a:prstGeom prst="rect">
            <a:avLst/>
          </a:prstGeom>
        </p:spPr>
        <p:txBody>
          <a:bodyPr wrap="none">
            <a:spAutoFit/>
          </a:bodyPr>
          <a:lstStyle/>
          <a:p>
            <a:pPr algn="ctr">
              <a:tabLst>
                <a:tab pos="723900" algn="l"/>
                <a:tab pos="1447800" algn="l"/>
              </a:tabLst>
              <a:defRPr/>
            </a:pP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Control subsystem (neural control)</a:t>
            </a:r>
          </a:p>
        </p:txBody>
      </p:sp>
      <p:sp>
        <p:nvSpPr>
          <p:cNvPr id="5" name="Rettangolo 4"/>
          <p:cNvSpPr/>
          <p:nvPr/>
        </p:nvSpPr>
        <p:spPr>
          <a:xfrm>
            <a:off x="1219200" y="5284788"/>
            <a:ext cx="2374900" cy="923925"/>
          </a:xfrm>
          <a:prstGeom prst="rect">
            <a:avLst/>
          </a:prstGeom>
        </p:spPr>
        <p:txBody>
          <a:bodyPr wrap="none">
            <a:spAutoFit/>
          </a:bodyPr>
          <a:lstStyle/>
          <a:p>
            <a:pPr algn="ctr">
              <a:tabLst>
                <a:tab pos="723900" algn="l"/>
                <a:tab pos="1447800" algn="l"/>
              </a:tabLst>
              <a:defRPr/>
            </a:pP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Passive subsystem</a:t>
            </a:r>
          </a:p>
          <a:p>
            <a:pPr algn="ctr">
              <a:tabLst>
                <a:tab pos="723900" algn="l"/>
                <a:tab pos="1447800" algn="l"/>
              </a:tabLst>
              <a:defRPr/>
            </a:pP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(vertebras, facets, </a:t>
            </a:r>
          </a:p>
          <a:p>
            <a:pPr algn="ctr">
              <a:tabLst>
                <a:tab pos="723900" algn="l"/>
                <a:tab pos="1447800" algn="l"/>
              </a:tabLst>
              <a:defRPr/>
            </a:pP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disks, ligaments)</a:t>
            </a:r>
          </a:p>
        </p:txBody>
      </p:sp>
      <p:sp>
        <p:nvSpPr>
          <p:cNvPr id="6" name="Rettangolo 5"/>
          <p:cNvSpPr/>
          <p:nvPr/>
        </p:nvSpPr>
        <p:spPr>
          <a:xfrm>
            <a:off x="5334000" y="5284788"/>
            <a:ext cx="2663825" cy="923925"/>
          </a:xfrm>
          <a:prstGeom prst="rect">
            <a:avLst/>
          </a:prstGeom>
        </p:spPr>
        <p:txBody>
          <a:bodyPr>
            <a:spAutoFit/>
          </a:bodyPr>
          <a:lstStyle/>
          <a:p>
            <a:pPr algn="ctr">
              <a:tabLst>
                <a:tab pos="723900" algn="l"/>
                <a:tab pos="1447800" algn="l"/>
              </a:tabLst>
              <a:defRPr/>
            </a:pP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Active subsystem</a:t>
            </a:r>
          </a:p>
          <a:p>
            <a:pPr algn="ctr">
              <a:tabLst>
                <a:tab pos="723900" algn="l"/>
                <a:tab pos="1447800" algn="l"/>
              </a:tabLst>
              <a:defRPr/>
            </a:pP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(trunk-pelvis muscles)                   </a:t>
            </a:r>
          </a:p>
        </p:txBody>
      </p:sp>
      <p:sp>
        <p:nvSpPr>
          <p:cNvPr id="10" name="Rettangolo 9"/>
          <p:cNvSpPr/>
          <p:nvPr/>
        </p:nvSpPr>
        <p:spPr>
          <a:xfrm>
            <a:off x="566738" y="285750"/>
            <a:ext cx="8010525" cy="400050"/>
          </a:xfrm>
          <a:prstGeom prst="rect">
            <a:avLst/>
          </a:prstGeom>
        </p:spPr>
        <p:txBody>
          <a:bodyPr>
            <a:spAutoFit/>
          </a:bodyPr>
          <a:lstStyle/>
          <a:p>
            <a:pPr algn="ctr">
              <a:tabLst>
                <a:tab pos="723900" algn="l"/>
                <a:tab pos="1447800" algn="l"/>
                <a:tab pos="2171700" algn="l"/>
                <a:tab pos="2895600" algn="l"/>
                <a:tab pos="3619500" algn="l"/>
                <a:tab pos="4343400" algn="l"/>
                <a:tab pos="5067300" algn="l"/>
                <a:tab pos="5791200" algn="l"/>
              </a:tabLst>
              <a:defRPr/>
            </a:pPr>
            <a:r>
              <a:rPr lang="en-US" sz="2000" b="1" dirty="0">
                <a:solidFill>
                  <a:srgbClr val="000000"/>
                </a:solidFill>
                <a:effectLst>
                  <a:outerShdw blurRad="38100" dist="38100" dir="2700000" algn="tl">
                    <a:srgbClr val="C0C0C0"/>
                  </a:outerShdw>
                </a:effectLst>
                <a:latin typeface="Tahoma" pitchFamily="34" charset="0"/>
                <a:ea typeface="Tahoma" pitchFamily="34" charset="0"/>
                <a:cs typeface="Tahoma" pitchFamily="34" charset="0"/>
              </a:rPr>
              <a:t>Spine stability depends on three subsystems </a:t>
            </a:r>
            <a:r>
              <a:rPr lang="en-US" sz="2000" i="1" dirty="0">
                <a:solidFill>
                  <a:srgbClr val="000000"/>
                </a:solidFill>
                <a:effectLst>
                  <a:outerShdw blurRad="38100" dist="38100" dir="2700000" algn="tl">
                    <a:srgbClr val="C0C0C0"/>
                  </a:outerShdw>
                </a:effectLst>
                <a:latin typeface="Tahoma" pitchFamily="34" charset="0"/>
                <a:ea typeface="Tahoma" pitchFamily="34" charset="0"/>
                <a:cs typeface="Tahoma" pitchFamily="34" charset="0"/>
              </a:rPr>
              <a:t>(Panjabi, 1992)</a:t>
            </a:r>
            <a:endParaRPr lang="it-IT" sz="2000" i="1" dirty="0">
              <a:latin typeface="Tahoma" pitchFamily="34" charset="0"/>
              <a:ea typeface="Tahoma" pitchFamily="34" charset="0"/>
              <a:cs typeface="Tahoma" pitchFamily="34" charset="0"/>
            </a:endParaRPr>
          </a:p>
        </p:txBody>
      </p:sp>
      <p:sp>
        <p:nvSpPr>
          <p:cNvPr id="13" name="Rettangolo 12"/>
          <p:cNvSpPr/>
          <p:nvPr/>
        </p:nvSpPr>
        <p:spPr>
          <a:xfrm>
            <a:off x="2371725" y="3860800"/>
            <a:ext cx="904875"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9464" name="Immagine 11" descr="Immagine1.png"/>
          <p:cNvPicPr>
            <a:picLocks noChangeAspect="1"/>
          </p:cNvPicPr>
          <p:nvPr/>
        </p:nvPicPr>
        <p:blipFill>
          <a:blip r:embed="rId3" cstate="print"/>
          <a:srcRect l="7906" r="4053"/>
          <a:stretch>
            <a:fillRect/>
          </a:stretch>
        </p:blipFill>
        <p:spPr bwMode="auto">
          <a:xfrm>
            <a:off x="2306638" y="3903663"/>
            <a:ext cx="1104900" cy="112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259013" y="276225"/>
            <a:ext cx="4625975" cy="519113"/>
          </a:xfrm>
          <a:prstGeom prst="rect">
            <a:avLst/>
          </a:prstGeom>
          <a:noFill/>
          <a:ln w="9525">
            <a:noFill/>
            <a:round/>
            <a:headEnd/>
            <a:tailEnd/>
          </a:ln>
          <a:effectLst/>
        </p:spPr>
        <p:txBody>
          <a:bodyPr lIns="90000" tIns="46800" rIns="90000" bIns="46800" anchor="ctr"/>
          <a:lstStyle/>
          <a:p>
            <a:pPr algn="ctr">
              <a:buFont typeface="Times New Roman" pitchFamily="16" charset="0"/>
              <a:buNone/>
              <a:tabLst>
                <a:tab pos="723900" algn="l"/>
                <a:tab pos="1447800" algn="l"/>
                <a:tab pos="2171700" algn="l"/>
                <a:tab pos="2895600" algn="l"/>
                <a:tab pos="3619500" algn="l"/>
                <a:tab pos="4343400" algn="l"/>
              </a:tabLst>
              <a:defRPr/>
            </a:pPr>
            <a:r>
              <a:rPr lang="en-US" sz="28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Active subsystem</a:t>
            </a:r>
          </a:p>
        </p:txBody>
      </p:sp>
      <p:grpSp>
        <p:nvGrpSpPr>
          <p:cNvPr id="20483" name="Gruppo 23"/>
          <p:cNvGrpSpPr>
            <a:grpSpLocks/>
          </p:cNvGrpSpPr>
          <p:nvPr/>
        </p:nvGrpSpPr>
        <p:grpSpPr bwMode="auto">
          <a:xfrm>
            <a:off x="585788" y="922338"/>
            <a:ext cx="7912100" cy="3498850"/>
            <a:chOff x="609600" y="2080990"/>
            <a:chExt cx="7912608" cy="3498828"/>
          </a:xfrm>
        </p:grpSpPr>
        <p:sp>
          <p:nvSpPr>
            <p:cNvPr id="10251" name="Rectangle 12"/>
            <p:cNvSpPr>
              <a:spLocks noChangeArrowheads="1"/>
            </p:cNvSpPr>
            <p:nvPr/>
          </p:nvSpPr>
          <p:spPr bwMode="auto">
            <a:xfrm>
              <a:off x="609600" y="2308001"/>
              <a:ext cx="3162503" cy="1847838"/>
            </a:xfrm>
            <a:prstGeom prst="rect">
              <a:avLst/>
            </a:prstGeom>
            <a:noFill/>
            <a:ln w="9525">
              <a:noFill/>
              <a:round/>
              <a:headEnd/>
              <a:tailEnd/>
            </a:ln>
          </p:spPr>
          <p:txBody>
            <a:bodyPr lIns="92160" tIns="46080" rIns="92160" bIns="46080">
              <a:spAutoFit/>
            </a:bodyPr>
            <a:lstStyle/>
            <a:p>
              <a:pPr algn="ctr">
                <a:buFont typeface="Times New Roman" pitchFamily="16" charset="0"/>
                <a:buNone/>
                <a:tabLst>
                  <a:tab pos="723900" algn="l"/>
                  <a:tab pos="1447800" algn="l"/>
                </a:tabLst>
                <a:defRPr/>
              </a:pPr>
              <a:r>
                <a:rPr lang="en-US" sz="20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Global </a:t>
              </a:r>
              <a:r>
                <a:rPr lang="en-US" sz="2000" b="1"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mobilizer</a:t>
              </a:r>
              <a:endParaRPr lang="en-US" sz="20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endParaRPr>
            </a:p>
            <a:p>
              <a:pPr>
                <a:buFont typeface="Times New Roman" pitchFamily="16" charset="0"/>
                <a:buNone/>
                <a:tabLst>
                  <a:tab pos="723900" algn="l"/>
                  <a:tab pos="1447800" algn="l"/>
                </a:tabLst>
                <a:defRPr/>
              </a:pPr>
              <a:endParaRPr lang="en-US" sz="12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endParaRPr>
            </a:p>
            <a:p>
              <a:pPr>
                <a:buFont typeface="Arial" pitchFamily="34" charset="0"/>
                <a:buChar char="•"/>
                <a:tabLst>
                  <a:tab pos="723900" algn="l"/>
                  <a:tab pos="1447800" algn="l"/>
                  <a:tab pos="2171700" algn="l"/>
                  <a:tab pos="2895600" algn="l"/>
                </a:tabLst>
                <a:defRPr/>
              </a:pPr>
              <a:r>
                <a:rPr lang="en-US" sz="2000" dirty="0">
                  <a:solidFill>
                    <a:srgbClr val="000000"/>
                  </a:solidFill>
                  <a:latin typeface="Tahoma" pitchFamily="34" charset="0"/>
                  <a:ea typeface="Tahoma" pitchFamily="34" charset="0"/>
                  <a:cs typeface="Tahoma" pitchFamily="34" charset="0"/>
                </a:rPr>
                <a:t> Rectus </a:t>
              </a:r>
              <a:r>
                <a:rPr lang="en-US" sz="2000" dirty="0" err="1">
                  <a:solidFill>
                    <a:srgbClr val="000000"/>
                  </a:solidFill>
                  <a:latin typeface="Tahoma" pitchFamily="34" charset="0"/>
                  <a:ea typeface="Tahoma" pitchFamily="34" charset="0"/>
                  <a:cs typeface="Tahoma" pitchFamily="34" charset="0"/>
                </a:rPr>
                <a:t>abdominis</a:t>
              </a:r>
              <a:endParaRPr lang="en-US" sz="2000" dirty="0">
                <a:solidFill>
                  <a:srgbClr val="000000"/>
                </a:solidFill>
                <a:latin typeface="Tahoma" pitchFamily="34" charset="0"/>
                <a:ea typeface="Tahoma" pitchFamily="34" charset="0"/>
                <a:cs typeface="Tahoma" pitchFamily="34" charset="0"/>
              </a:endParaRPr>
            </a:p>
            <a:p>
              <a:pPr>
                <a:buFont typeface="Arial" pitchFamily="34" charset="0"/>
                <a:buChar char="•"/>
                <a:tabLst>
                  <a:tab pos="723900" algn="l"/>
                  <a:tab pos="1447800" algn="l"/>
                  <a:tab pos="2171700" algn="l"/>
                  <a:tab pos="2895600" algn="l"/>
                </a:tabLst>
                <a:defRPr/>
              </a:pPr>
              <a:r>
                <a:rPr lang="en-US" sz="2000" dirty="0">
                  <a:solidFill>
                    <a:srgbClr val="000000"/>
                  </a:solidFill>
                  <a:latin typeface="Tahoma" pitchFamily="34" charset="0"/>
                  <a:ea typeface="Tahoma" pitchFamily="34" charset="0"/>
                  <a:cs typeface="Tahoma" pitchFamily="34" charset="0"/>
                </a:rPr>
                <a:t> External oblique </a:t>
              </a:r>
            </a:p>
            <a:p>
              <a:pPr>
                <a:tabLst>
                  <a:tab pos="723900" algn="l"/>
                  <a:tab pos="1447800" algn="l"/>
                  <a:tab pos="2171700" algn="l"/>
                  <a:tab pos="2895600" algn="l"/>
                </a:tabLst>
                <a:defRPr/>
              </a:pPr>
              <a:r>
                <a:rPr lang="en-US" sz="2000" dirty="0">
                  <a:solidFill>
                    <a:srgbClr val="000000"/>
                  </a:solidFill>
                  <a:latin typeface="Tahoma" pitchFamily="34" charset="0"/>
                  <a:ea typeface="Tahoma" pitchFamily="34" charset="0"/>
                  <a:cs typeface="Tahoma" pitchFamily="34" charset="0"/>
                </a:rPr>
                <a:t>  </a:t>
              </a:r>
              <a:r>
                <a:rPr lang="en-US" sz="2000" dirty="0" err="1">
                  <a:solidFill>
                    <a:srgbClr val="000000"/>
                  </a:solidFill>
                  <a:latin typeface="Tahoma" pitchFamily="34" charset="0"/>
                  <a:ea typeface="Tahoma" pitchFamily="34" charset="0"/>
                  <a:cs typeface="Tahoma" pitchFamily="34" charset="0"/>
                </a:rPr>
                <a:t>abdominis</a:t>
              </a:r>
              <a:r>
                <a:rPr lang="en-US" sz="2000" dirty="0">
                  <a:solidFill>
                    <a:srgbClr val="000000"/>
                  </a:solidFill>
                  <a:latin typeface="Tahoma" pitchFamily="34" charset="0"/>
                  <a:ea typeface="Tahoma" pitchFamily="34" charset="0"/>
                  <a:cs typeface="Tahoma" pitchFamily="34" charset="0"/>
                </a:rPr>
                <a:t>  (lateral fiber)</a:t>
              </a:r>
            </a:p>
            <a:p>
              <a:pPr>
                <a:buFont typeface="Arial" pitchFamily="34" charset="0"/>
                <a:buChar char="•"/>
                <a:tabLst>
                  <a:tab pos="723900" algn="l"/>
                  <a:tab pos="1447800" algn="l"/>
                  <a:tab pos="2171700" algn="l"/>
                  <a:tab pos="2895600" algn="l"/>
                </a:tabLst>
                <a:defRPr/>
              </a:pPr>
              <a:r>
                <a:rPr lang="en-US" sz="2000" dirty="0">
                  <a:solidFill>
                    <a:srgbClr val="000000"/>
                  </a:solidFill>
                  <a:latin typeface="Tahoma" pitchFamily="34" charset="0"/>
                  <a:ea typeface="Tahoma" pitchFamily="34" charset="0"/>
                  <a:cs typeface="Tahoma" pitchFamily="34" charset="0"/>
                </a:rPr>
                <a:t> Erector </a:t>
              </a:r>
              <a:r>
                <a:rPr lang="en-US" sz="2000" dirty="0" err="1">
                  <a:solidFill>
                    <a:srgbClr val="000000"/>
                  </a:solidFill>
                  <a:latin typeface="Tahoma" pitchFamily="34" charset="0"/>
                  <a:ea typeface="Tahoma" pitchFamily="34" charset="0"/>
                  <a:cs typeface="Tahoma" pitchFamily="34" charset="0"/>
                </a:rPr>
                <a:t>spinae</a:t>
              </a:r>
              <a:endParaRPr lang="en-US" sz="2000" dirty="0">
                <a:solidFill>
                  <a:srgbClr val="000000"/>
                </a:solidFill>
                <a:latin typeface="Tahoma" pitchFamily="34" charset="0"/>
                <a:ea typeface="Tahoma" pitchFamily="34" charset="0"/>
                <a:cs typeface="Tahoma" pitchFamily="34" charset="0"/>
              </a:endParaRPr>
            </a:p>
          </p:txBody>
        </p:sp>
        <p:sp>
          <p:nvSpPr>
            <p:cNvPr id="10252" name="Rectangle 13"/>
            <p:cNvSpPr>
              <a:spLocks noChangeArrowheads="1"/>
            </p:cNvSpPr>
            <p:nvPr/>
          </p:nvSpPr>
          <p:spPr bwMode="auto">
            <a:xfrm>
              <a:off x="3119598" y="4563824"/>
              <a:ext cx="2952940" cy="1015994"/>
            </a:xfrm>
            <a:prstGeom prst="rect">
              <a:avLst/>
            </a:prstGeom>
            <a:noFill/>
            <a:ln w="9525">
              <a:noFill/>
              <a:round/>
              <a:headEnd/>
              <a:tailEnd/>
            </a:ln>
          </p:spPr>
          <p:txBody>
            <a:bodyPr lIns="92160" tIns="46080" rIns="92160" bIns="46080">
              <a:spAutoFit/>
            </a:bodyPr>
            <a:lstStyle/>
            <a:p>
              <a:pPr algn="ctr">
                <a:spcBef>
                  <a:spcPts val="1200"/>
                </a:spcBef>
                <a:tabLst>
                  <a:tab pos="723900" algn="l"/>
                  <a:tab pos="1447800" algn="l"/>
                  <a:tab pos="2171700" algn="l"/>
                  <a:tab pos="2895600" algn="l"/>
                </a:tabLst>
                <a:defRPr/>
              </a:pPr>
              <a:r>
                <a:rPr lang="en-US" sz="20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Local stabilizer</a:t>
              </a:r>
              <a:endParaRPr lang="en-US"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endParaRPr>
            </a:p>
            <a:p>
              <a:pPr>
                <a:spcBef>
                  <a:spcPts val="0"/>
                </a:spcBef>
                <a:buFont typeface="Arial" pitchFamily="34" charset="0"/>
                <a:buChar char="•"/>
                <a:tabLst>
                  <a:tab pos="723900" algn="l"/>
                  <a:tab pos="1447800" algn="l"/>
                  <a:tab pos="2171700" algn="l"/>
                  <a:tab pos="2895600" algn="l"/>
                </a:tabLst>
                <a:defRPr/>
              </a:pPr>
              <a:r>
                <a:rPr lang="en-US" sz="2000" dirty="0">
                  <a:solidFill>
                    <a:srgbClr val="000000"/>
                  </a:solidFill>
                  <a:latin typeface="Tahoma" pitchFamily="34" charset="0"/>
                  <a:ea typeface="Tahoma" pitchFamily="34" charset="0"/>
                  <a:cs typeface="Tahoma" pitchFamily="34" charset="0"/>
                </a:rPr>
                <a:t> </a:t>
              </a:r>
              <a:r>
                <a:rPr lang="en-US" sz="2000" dirty="0" err="1">
                  <a:solidFill>
                    <a:srgbClr val="000000"/>
                  </a:solidFill>
                  <a:latin typeface="Tahoma" pitchFamily="34" charset="0"/>
                  <a:ea typeface="Tahoma" pitchFamily="34" charset="0"/>
                  <a:cs typeface="Tahoma" pitchFamily="34" charset="0"/>
                </a:rPr>
                <a:t>Transversus</a:t>
              </a:r>
              <a:r>
                <a:rPr lang="en-US" sz="2000" dirty="0">
                  <a:solidFill>
                    <a:srgbClr val="000000"/>
                  </a:solidFill>
                  <a:latin typeface="Tahoma" pitchFamily="34" charset="0"/>
                  <a:ea typeface="Tahoma" pitchFamily="34" charset="0"/>
                  <a:cs typeface="Tahoma" pitchFamily="34" charset="0"/>
                </a:rPr>
                <a:t> </a:t>
              </a:r>
              <a:r>
                <a:rPr lang="en-US" sz="2000" dirty="0" err="1">
                  <a:solidFill>
                    <a:srgbClr val="000000"/>
                  </a:solidFill>
                  <a:latin typeface="Tahoma" pitchFamily="34" charset="0"/>
                  <a:ea typeface="Tahoma" pitchFamily="34" charset="0"/>
                  <a:cs typeface="Tahoma" pitchFamily="34" charset="0"/>
                </a:rPr>
                <a:t>abdominis</a:t>
              </a:r>
              <a:endParaRPr lang="en-US" sz="2000" dirty="0">
                <a:solidFill>
                  <a:srgbClr val="000000"/>
                </a:solidFill>
                <a:latin typeface="Tahoma" pitchFamily="34" charset="0"/>
                <a:ea typeface="Tahoma" pitchFamily="34" charset="0"/>
                <a:cs typeface="Tahoma" pitchFamily="34" charset="0"/>
              </a:endParaRPr>
            </a:p>
            <a:p>
              <a:pPr>
                <a:spcBef>
                  <a:spcPts val="0"/>
                </a:spcBef>
                <a:buFont typeface="Arial" pitchFamily="34" charset="0"/>
                <a:buChar char="•"/>
                <a:tabLst>
                  <a:tab pos="723900" algn="l"/>
                  <a:tab pos="1447800" algn="l"/>
                  <a:tab pos="2171700" algn="l"/>
                  <a:tab pos="2895600" algn="l"/>
                </a:tabLst>
                <a:defRPr/>
              </a:pPr>
              <a:r>
                <a:rPr lang="en-US" sz="2000" dirty="0">
                  <a:solidFill>
                    <a:srgbClr val="000000"/>
                  </a:solidFill>
                  <a:latin typeface="Tahoma" pitchFamily="34" charset="0"/>
                  <a:ea typeface="Tahoma" pitchFamily="34" charset="0"/>
                  <a:cs typeface="Tahoma" pitchFamily="34" charset="0"/>
                </a:rPr>
                <a:t> </a:t>
              </a:r>
              <a:r>
                <a:rPr lang="en-US" sz="2000" dirty="0" err="1">
                  <a:solidFill>
                    <a:srgbClr val="000000"/>
                  </a:solidFill>
                  <a:latin typeface="Tahoma" pitchFamily="34" charset="0"/>
                  <a:ea typeface="Tahoma" pitchFamily="34" charset="0"/>
                  <a:cs typeface="Tahoma" pitchFamily="34" charset="0"/>
                </a:rPr>
                <a:t>Multifidus</a:t>
              </a:r>
              <a:endParaRPr lang="en-US" sz="2000" dirty="0">
                <a:solidFill>
                  <a:srgbClr val="000000"/>
                </a:solidFill>
                <a:latin typeface="Tahoma" pitchFamily="34" charset="0"/>
                <a:ea typeface="Tahoma" pitchFamily="34" charset="0"/>
                <a:cs typeface="Tahoma" pitchFamily="34" charset="0"/>
              </a:endParaRPr>
            </a:p>
          </p:txBody>
        </p:sp>
        <p:sp>
          <p:nvSpPr>
            <p:cNvPr id="10256" name="Rectangle 17"/>
            <p:cNvSpPr>
              <a:spLocks noChangeArrowheads="1"/>
            </p:cNvSpPr>
            <p:nvPr/>
          </p:nvSpPr>
          <p:spPr bwMode="auto">
            <a:xfrm>
              <a:off x="5437497" y="2308001"/>
              <a:ext cx="3084711" cy="2155811"/>
            </a:xfrm>
            <a:prstGeom prst="rect">
              <a:avLst/>
            </a:prstGeom>
            <a:noFill/>
            <a:ln w="9525">
              <a:noFill/>
              <a:round/>
              <a:headEnd/>
              <a:tailEnd/>
            </a:ln>
          </p:spPr>
          <p:txBody>
            <a:bodyPr lIns="92160" tIns="46080" rIns="92160" bIns="46080">
              <a:spAutoFit/>
            </a:bodyPr>
            <a:lstStyle/>
            <a:p>
              <a:pPr algn="ctr">
                <a:tabLst>
                  <a:tab pos="723900" algn="l"/>
                  <a:tab pos="1447800" algn="l"/>
                  <a:tab pos="2171700" algn="l"/>
                </a:tabLst>
                <a:defRPr/>
              </a:pPr>
              <a:r>
                <a:rPr lang="en-US" sz="20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Global  stabilizer</a:t>
              </a:r>
            </a:p>
            <a:p>
              <a:pPr>
                <a:buFont typeface="Arial" pitchFamily="34" charset="0"/>
                <a:buChar char="•"/>
                <a:tabLst>
                  <a:tab pos="723900" algn="l"/>
                  <a:tab pos="1447800" algn="l"/>
                  <a:tab pos="2171700" algn="l"/>
                </a:tabLst>
                <a:defRPr/>
              </a:pPr>
              <a:endParaRPr lang="en-US" sz="1200" dirty="0">
                <a:solidFill>
                  <a:srgbClr val="000000"/>
                </a:solidFill>
                <a:latin typeface="Tahoma" pitchFamily="34" charset="0"/>
                <a:ea typeface="Tahoma" pitchFamily="34" charset="0"/>
                <a:cs typeface="Tahoma" pitchFamily="34" charset="0"/>
              </a:endParaRPr>
            </a:p>
            <a:p>
              <a:pPr>
                <a:buFont typeface="Arial" pitchFamily="34" charset="0"/>
                <a:buChar char="•"/>
                <a:tabLst>
                  <a:tab pos="723900" algn="l"/>
                  <a:tab pos="1447800" algn="l"/>
                  <a:tab pos="2171700" algn="l"/>
                </a:tabLst>
                <a:defRPr/>
              </a:pPr>
              <a:r>
                <a:rPr lang="en-US" sz="2000" dirty="0">
                  <a:solidFill>
                    <a:srgbClr val="000000"/>
                  </a:solidFill>
                  <a:latin typeface="Tahoma" pitchFamily="34" charset="0"/>
                  <a:ea typeface="Tahoma" pitchFamily="34" charset="0"/>
                  <a:cs typeface="Tahoma" pitchFamily="34" charset="0"/>
                </a:rPr>
                <a:t> Internal abdominal  </a:t>
              </a:r>
            </a:p>
            <a:p>
              <a:pPr>
                <a:tabLst>
                  <a:tab pos="723900" algn="l"/>
                  <a:tab pos="1447800" algn="l"/>
                  <a:tab pos="2171700" algn="l"/>
                </a:tabLst>
                <a:defRPr/>
              </a:pPr>
              <a:r>
                <a:rPr lang="en-US" sz="2000" dirty="0">
                  <a:solidFill>
                    <a:srgbClr val="000000"/>
                  </a:solidFill>
                  <a:latin typeface="Tahoma" pitchFamily="34" charset="0"/>
                  <a:ea typeface="Tahoma" pitchFamily="34" charset="0"/>
                  <a:cs typeface="Tahoma" pitchFamily="34" charset="0"/>
                </a:rPr>
                <a:t>  oblique</a:t>
              </a:r>
            </a:p>
            <a:p>
              <a:pPr>
                <a:buFont typeface="Arial" pitchFamily="34" charset="0"/>
                <a:buChar char="•"/>
                <a:tabLst>
                  <a:tab pos="723900" algn="l"/>
                  <a:tab pos="1447800" algn="l"/>
                  <a:tab pos="2171700" algn="l"/>
                </a:tabLst>
                <a:defRPr/>
              </a:pPr>
              <a:r>
                <a:rPr lang="en-US" sz="2000" dirty="0">
                  <a:solidFill>
                    <a:srgbClr val="000000"/>
                  </a:solidFill>
                  <a:latin typeface="Tahoma" pitchFamily="34" charset="0"/>
                  <a:ea typeface="Tahoma" pitchFamily="34" charset="0"/>
                  <a:cs typeface="Tahoma" pitchFamily="34" charset="0"/>
                </a:rPr>
                <a:t> External oblique   </a:t>
              </a:r>
            </a:p>
            <a:p>
              <a:pPr>
                <a:tabLst>
                  <a:tab pos="723900" algn="l"/>
                  <a:tab pos="1447800" algn="l"/>
                  <a:tab pos="2171700" algn="l"/>
                </a:tabLst>
                <a:defRPr/>
              </a:pPr>
              <a:r>
                <a:rPr lang="en-US" sz="2000" dirty="0">
                  <a:solidFill>
                    <a:srgbClr val="000000"/>
                  </a:solidFill>
                  <a:latin typeface="Tahoma" pitchFamily="34" charset="0"/>
                  <a:ea typeface="Tahoma" pitchFamily="34" charset="0"/>
                  <a:cs typeface="Tahoma" pitchFamily="34" charset="0"/>
                </a:rPr>
                <a:t>  </a:t>
              </a:r>
              <a:r>
                <a:rPr lang="en-US" sz="2000" dirty="0" err="1">
                  <a:solidFill>
                    <a:srgbClr val="000000"/>
                  </a:solidFill>
                  <a:latin typeface="Tahoma" pitchFamily="34" charset="0"/>
                  <a:ea typeface="Tahoma" pitchFamily="34" charset="0"/>
                  <a:cs typeface="Tahoma" pitchFamily="34" charset="0"/>
                </a:rPr>
                <a:t>abdominis</a:t>
              </a:r>
              <a:r>
                <a:rPr lang="en-US" sz="2000" dirty="0">
                  <a:solidFill>
                    <a:srgbClr val="000000"/>
                  </a:solidFill>
                  <a:latin typeface="Tahoma" pitchFamily="34" charset="0"/>
                  <a:ea typeface="Tahoma" pitchFamily="34" charset="0"/>
                  <a:cs typeface="Tahoma" pitchFamily="34" charset="0"/>
                </a:rPr>
                <a:t> (medial fiber)</a:t>
              </a:r>
            </a:p>
            <a:p>
              <a:pPr>
                <a:tabLst>
                  <a:tab pos="723900" algn="l"/>
                  <a:tab pos="1447800" algn="l"/>
                  <a:tab pos="2171700" algn="l"/>
                </a:tabLst>
                <a:defRPr/>
              </a:pPr>
              <a:endParaRPr lang="en-US" sz="2000" dirty="0">
                <a:solidFill>
                  <a:srgbClr val="000000"/>
                </a:solidFill>
                <a:latin typeface="Tahoma" pitchFamily="34" charset="0"/>
                <a:ea typeface="Tahoma" pitchFamily="34" charset="0"/>
                <a:cs typeface="Tahoma" pitchFamily="34" charset="0"/>
              </a:endParaRPr>
            </a:p>
          </p:txBody>
        </p:sp>
        <p:cxnSp>
          <p:nvCxnSpPr>
            <p:cNvPr id="20488" name="AutoShape 19"/>
            <p:cNvCxnSpPr>
              <a:cxnSpLocks noChangeShapeType="1"/>
            </p:cNvCxnSpPr>
            <p:nvPr/>
          </p:nvCxnSpPr>
          <p:spPr bwMode="auto">
            <a:xfrm flipH="1">
              <a:off x="3354070" y="2511171"/>
              <a:ext cx="720725" cy="1588"/>
            </a:xfrm>
            <a:prstGeom prst="straightConnector1">
              <a:avLst/>
            </a:prstGeom>
            <a:noFill/>
            <a:ln w="57150">
              <a:solidFill>
                <a:srgbClr val="FF0000"/>
              </a:solidFill>
              <a:miter lim="800000"/>
              <a:headEnd/>
              <a:tailEnd type="triangle" w="med" len="med"/>
            </a:ln>
          </p:spPr>
        </p:cxnSp>
        <p:cxnSp>
          <p:nvCxnSpPr>
            <p:cNvPr id="20489" name="AutoShape 20"/>
            <p:cNvCxnSpPr>
              <a:cxnSpLocks noChangeShapeType="1"/>
            </p:cNvCxnSpPr>
            <p:nvPr/>
          </p:nvCxnSpPr>
          <p:spPr bwMode="auto">
            <a:xfrm>
              <a:off x="5157661" y="2538412"/>
              <a:ext cx="650875" cy="1588"/>
            </a:xfrm>
            <a:prstGeom prst="straightConnector1">
              <a:avLst/>
            </a:prstGeom>
            <a:noFill/>
            <a:ln w="57150">
              <a:solidFill>
                <a:srgbClr val="FF0000"/>
              </a:solidFill>
              <a:miter lim="800000"/>
              <a:headEnd/>
              <a:tailEnd type="triangle" w="med" len="med"/>
            </a:ln>
          </p:spPr>
        </p:cxnSp>
        <p:cxnSp>
          <p:nvCxnSpPr>
            <p:cNvPr id="20490" name="AutoShape 21"/>
            <p:cNvCxnSpPr>
              <a:cxnSpLocks noChangeShapeType="1"/>
            </p:cNvCxnSpPr>
            <p:nvPr/>
          </p:nvCxnSpPr>
          <p:spPr bwMode="auto">
            <a:xfrm>
              <a:off x="4593209" y="4060191"/>
              <a:ext cx="3175" cy="503237"/>
            </a:xfrm>
            <a:prstGeom prst="straightConnector1">
              <a:avLst/>
            </a:prstGeom>
            <a:noFill/>
            <a:ln w="57150">
              <a:solidFill>
                <a:srgbClr val="FF0000"/>
              </a:solidFill>
              <a:miter lim="800000"/>
              <a:headEnd/>
              <a:tailEnd type="triangle" w="med" len="med"/>
            </a:ln>
          </p:spPr>
        </p:cxnSp>
        <p:pic>
          <p:nvPicPr>
            <p:cNvPr id="20491" name="Picture 22"/>
            <p:cNvPicPr>
              <a:picLocks noChangeAspect="1" noChangeArrowheads="1"/>
            </p:cNvPicPr>
            <p:nvPr/>
          </p:nvPicPr>
          <p:blipFill>
            <a:blip r:embed="rId3" cstate="print"/>
            <a:srcRect r="16698"/>
            <a:stretch>
              <a:fillRect/>
            </a:stretch>
          </p:blipFill>
          <p:spPr bwMode="auto">
            <a:xfrm>
              <a:off x="3870579" y="2080990"/>
              <a:ext cx="1402842" cy="1952308"/>
            </a:xfrm>
            <a:prstGeom prst="rect">
              <a:avLst/>
            </a:prstGeom>
            <a:noFill/>
            <a:ln w="9525">
              <a:noFill/>
              <a:round/>
              <a:headEnd/>
              <a:tailEnd/>
            </a:ln>
          </p:spPr>
        </p:pic>
      </p:grpSp>
      <p:sp>
        <p:nvSpPr>
          <p:cNvPr id="25" name="Rettangolo 24"/>
          <p:cNvSpPr/>
          <p:nvPr/>
        </p:nvSpPr>
        <p:spPr>
          <a:xfrm>
            <a:off x="212725" y="4592638"/>
            <a:ext cx="8718550" cy="1322387"/>
          </a:xfrm>
          <a:prstGeom prst="rect">
            <a:avLst/>
          </a:prstGeom>
        </p:spPr>
        <p:txBody>
          <a:bodyPr>
            <a:spAutoFit/>
          </a:bodyPr>
          <a:lstStyle/>
          <a:p>
            <a:pP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a:solidFill>
                  <a:schemeClr val="tx1"/>
                </a:solidFill>
                <a:effectLst>
                  <a:outerShdw blurRad="38100" dist="38100" dir="2700000" algn="tl">
                    <a:srgbClr val="C0C0C0"/>
                  </a:outerShdw>
                </a:effectLst>
                <a:latin typeface="Tahoma" pitchFamily="34" charset="0"/>
                <a:cs typeface="Tahoma" pitchFamily="34" charset="0"/>
              </a:rPr>
              <a:t> Active subsystem provides segmental stability and produce </a:t>
            </a:r>
          </a:p>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a:solidFill>
                  <a:schemeClr val="tx1"/>
                </a:solidFill>
                <a:effectLst>
                  <a:outerShdw blurRad="38100" dist="38100" dir="2700000" algn="tl">
                    <a:srgbClr val="C0C0C0"/>
                  </a:outerShdw>
                </a:effectLst>
                <a:latin typeface="Tahoma" pitchFamily="34" charset="0"/>
                <a:cs typeface="Tahoma" pitchFamily="34" charset="0"/>
              </a:rPr>
              <a:t>    movement with stability </a:t>
            </a:r>
            <a:r>
              <a:rPr lang="en-US" sz="2000" i="1">
                <a:solidFill>
                  <a:schemeClr val="tx1"/>
                </a:solidFill>
                <a:effectLst>
                  <a:outerShdw blurRad="38100" dist="38100" dir="2700000" algn="tl">
                    <a:srgbClr val="C0C0C0"/>
                  </a:outerShdw>
                </a:effectLst>
                <a:latin typeface="Tahoma" pitchFamily="34" charset="0"/>
                <a:cs typeface="Tahoma" pitchFamily="34" charset="0"/>
              </a:rPr>
              <a:t>(Gibbons &amp; Comerford, 2001)</a:t>
            </a:r>
          </a:p>
          <a:p>
            <a:pP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a:solidFill>
                  <a:schemeClr val="tx1"/>
                </a:solidFill>
                <a:effectLst>
                  <a:outerShdw blurRad="38100" dist="38100" dir="2700000" algn="tl">
                    <a:srgbClr val="C0C0C0"/>
                  </a:outerShdw>
                </a:effectLst>
                <a:latin typeface="Tahoma" pitchFamily="34" charset="0"/>
                <a:cs typeface="Tahoma" pitchFamily="34" charset="0"/>
              </a:rPr>
              <a:t> Strengthening of local &amp; global muscles ⇒ Increase lumbo-pelvic </a:t>
            </a:r>
          </a:p>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a:solidFill>
                  <a:schemeClr val="tx1"/>
                </a:solidFill>
                <a:effectLst>
                  <a:outerShdw blurRad="38100" dist="38100" dir="2700000" algn="tl">
                    <a:srgbClr val="C0C0C0"/>
                  </a:outerShdw>
                </a:effectLst>
                <a:latin typeface="Tahoma" pitchFamily="34" charset="0"/>
                <a:cs typeface="Tahoma" pitchFamily="34" charset="0"/>
              </a:rPr>
              <a:t>    stability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uppo 8"/>
          <p:cNvGrpSpPr>
            <a:grpSpLocks/>
          </p:cNvGrpSpPr>
          <p:nvPr/>
        </p:nvGrpSpPr>
        <p:grpSpPr bwMode="auto">
          <a:xfrm>
            <a:off x="361950" y="0"/>
            <a:ext cx="8420100" cy="6858000"/>
            <a:chOff x="935831" y="755904"/>
            <a:chExt cx="7272338" cy="5791200"/>
          </a:xfrm>
        </p:grpSpPr>
        <p:pic>
          <p:nvPicPr>
            <p:cNvPr id="21508" name="Picture 2"/>
            <p:cNvPicPr>
              <a:picLocks noChangeAspect="1" noChangeArrowheads="1"/>
            </p:cNvPicPr>
            <p:nvPr/>
          </p:nvPicPr>
          <p:blipFill>
            <a:blip r:embed="rId3" cstate="print"/>
            <a:srcRect/>
            <a:stretch>
              <a:fillRect/>
            </a:stretch>
          </p:blipFill>
          <p:spPr bwMode="auto">
            <a:xfrm>
              <a:off x="935831" y="755904"/>
              <a:ext cx="7272338" cy="5791200"/>
            </a:xfrm>
            <a:prstGeom prst="rect">
              <a:avLst/>
            </a:prstGeom>
            <a:noFill/>
            <a:ln w="9525">
              <a:noFill/>
              <a:round/>
              <a:headEnd/>
              <a:tailEnd/>
            </a:ln>
          </p:spPr>
        </p:pic>
        <p:sp>
          <p:nvSpPr>
            <p:cNvPr id="21509" name="Freeform 3"/>
            <p:cNvSpPr>
              <a:spLocks/>
            </p:cNvSpPr>
            <p:nvPr/>
          </p:nvSpPr>
          <p:spPr bwMode="auto">
            <a:xfrm>
              <a:off x="2945870" y="2306927"/>
              <a:ext cx="3224838" cy="2332567"/>
            </a:xfrm>
            <a:custGeom>
              <a:avLst/>
              <a:gdLst>
                <a:gd name="T0" fmla="*/ 2120329 w 3384550"/>
                <a:gd name="T1" fmla="*/ 39803 h 2447925"/>
                <a:gd name="T2" fmla="*/ 3340185 w 3384550"/>
                <a:gd name="T3" fmla="*/ 1502385 h 2447925"/>
                <a:gd name="T4" fmla="*/ 1707110 w 3384550"/>
                <a:gd name="T5" fmla="*/ 2447880 h 2447925"/>
                <a:gd name="T6" fmla="*/ 1692275 w 3384550"/>
                <a:gd name="T7" fmla="*/ 1223963 h 2447925"/>
                <a:gd name="T8" fmla="*/ 2120329 w 3384550"/>
                <a:gd name="T9" fmla="*/ 39803 h 2447925"/>
                <a:gd name="T10" fmla="*/ 2120329 w 3384550"/>
                <a:gd name="T11" fmla="*/ 39803 h 2447925"/>
                <a:gd name="T12" fmla="*/ 3340185 w 3384550"/>
                <a:gd name="T13" fmla="*/ 1502385 h 2447925"/>
                <a:gd name="T14" fmla="*/ 1707110 w 3384550"/>
                <a:gd name="T15" fmla="*/ 2447880 h 24479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84550" h="2447925" stroke="0">
                  <a:moveTo>
                    <a:pt x="2120329" y="39803"/>
                  </a:moveTo>
                  <a:cubicBezTo>
                    <a:pt x="3007821" y="207624"/>
                    <a:pt x="3548854" y="856311"/>
                    <a:pt x="3340185" y="1502385"/>
                  </a:cubicBezTo>
                  <a:cubicBezTo>
                    <a:pt x="3162577" y="2052289"/>
                    <a:pt x="2487858" y="2442929"/>
                    <a:pt x="1707110" y="2447880"/>
                  </a:cubicBezTo>
                  <a:lnTo>
                    <a:pt x="1692275" y="1223963"/>
                  </a:lnTo>
                  <a:lnTo>
                    <a:pt x="2120329" y="39803"/>
                  </a:lnTo>
                  <a:close/>
                </a:path>
                <a:path w="3384550" h="2447925" fill="none">
                  <a:moveTo>
                    <a:pt x="2120329" y="39803"/>
                  </a:moveTo>
                  <a:cubicBezTo>
                    <a:pt x="3007821" y="207624"/>
                    <a:pt x="3548854" y="856311"/>
                    <a:pt x="3340185" y="1502385"/>
                  </a:cubicBezTo>
                  <a:cubicBezTo>
                    <a:pt x="3162577" y="2052289"/>
                    <a:pt x="2487858" y="2442929"/>
                    <a:pt x="1707110" y="2447880"/>
                  </a:cubicBezTo>
                </a:path>
              </a:pathLst>
            </a:custGeom>
            <a:noFill/>
            <a:ln w="76320">
              <a:solidFill>
                <a:srgbClr val="A6A6A6"/>
              </a:solidFill>
              <a:round/>
              <a:headEnd/>
              <a:tailEnd type="triangle" w="med" len="med"/>
            </a:ln>
            <a:effectLst>
              <a:outerShdw dist="17819" dir="2700000" algn="ctr" rotWithShape="0">
                <a:srgbClr val="000000">
                  <a:alpha val="40033"/>
                </a:srgbClr>
              </a:outerShdw>
            </a:effectLst>
          </p:spPr>
          <p:txBody>
            <a:bodyPr wrap="none" anchor="ctr"/>
            <a:lstStyle/>
            <a:p>
              <a:endParaRPr lang="ru-RU"/>
            </a:p>
          </p:txBody>
        </p:sp>
        <p:sp>
          <p:nvSpPr>
            <p:cNvPr id="21510" name="Freeform 4"/>
            <p:cNvSpPr>
              <a:spLocks/>
            </p:cNvSpPr>
            <p:nvPr/>
          </p:nvSpPr>
          <p:spPr bwMode="auto">
            <a:xfrm rot="-10620000">
              <a:off x="2959581" y="2312289"/>
              <a:ext cx="3224838" cy="2332567"/>
            </a:xfrm>
            <a:custGeom>
              <a:avLst/>
              <a:gdLst>
                <a:gd name="T0" fmla="*/ 1847467 w 3384550"/>
                <a:gd name="T1" fmla="*/ 5158 h 2447925"/>
                <a:gd name="T2" fmla="*/ 3379259 w 3384550"/>
                <a:gd name="T3" fmla="*/ 1320673 h 2447925"/>
                <a:gd name="T4" fmla="*/ 1707111 w 3384550"/>
                <a:gd name="T5" fmla="*/ 2447879 h 2447925"/>
                <a:gd name="T6" fmla="*/ 1692275 w 3384550"/>
                <a:gd name="T7" fmla="*/ 1223963 h 2447925"/>
                <a:gd name="T8" fmla="*/ 1847467 w 3384550"/>
                <a:gd name="T9" fmla="*/ 5158 h 2447925"/>
                <a:gd name="T10" fmla="*/ 1847467 w 3384550"/>
                <a:gd name="T11" fmla="*/ 5158 h 2447925"/>
                <a:gd name="T12" fmla="*/ 3379259 w 3384550"/>
                <a:gd name="T13" fmla="*/ 1320673 h 2447925"/>
                <a:gd name="T14" fmla="*/ 1707111 w 3384550"/>
                <a:gd name="T15" fmla="*/ 2447879 h 24479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84550" h="2447925" stroke="0">
                  <a:moveTo>
                    <a:pt x="1847467" y="5158"/>
                  </a:moveTo>
                  <a:cubicBezTo>
                    <a:pt x="2769774" y="66592"/>
                    <a:pt x="3452442" y="652873"/>
                    <a:pt x="3379259" y="1320673"/>
                  </a:cubicBezTo>
                  <a:cubicBezTo>
                    <a:pt x="3309959" y="1953040"/>
                    <a:pt x="2584142" y="2442318"/>
                    <a:pt x="1707111" y="2447879"/>
                  </a:cubicBezTo>
                  <a:lnTo>
                    <a:pt x="1692275" y="1223963"/>
                  </a:lnTo>
                  <a:lnTo>
                    <a:pt x="1847467" y="5158"/>
                  </a:lnTo>
                  <a:close/>
                </a:path>
                <a:path w="3384550" h="2447925" fill="none">
                  <a:moveTo>
                    <a:pt x="1847467" y="5158"/>
                  </a:moveTo>
                  <a:cubicBezTo>
                    <a:pt x="2769774" y="66592"/>
                    <a:pt x="3452442" y="652873"/>
                    <a:pt x="3379259" y="1320673"/>
                  </a:cubicBezTo>
                  <a:cubicBezTo>
                    <a:pt x="3309959" y="1953040"/>
                    <a:pt x="2584142" y="2442318"/>
                    <a:pt x="1707111" y="2447879"/>
                  </a:cubicBezTo>
                </a:path>
              </a:pathLst>
            </a:custGeom>
            <a:noFill/>
            <a:ln w="76320">
              <a:solidFill>
                <a:srgbClr val="A6A6A6"/>
              </a:solidFill>
              <a:round/>
              <a:headEnd/>
              <a:tailEnd type="triangle" w="med" len="med"/>
            </a:ln>
            <a:effectLst>
              <a:outerShdw dist="17819" dir="2700000" algn="ctr" rotWithShape="0">
                <a:srgbClr val="000000">
                  <a:alpha val="40033"/>
                </a:srgbClr>
              </a:outerShdw>
            </a:effectLst>
          </p:spPr>
          <p:txBody>
            <a:bodyPr wrap="none" anchor="ctr"/>
            <a:lstStyle/>
            <a:p>
              <a:endParaRPr lang="ru-RU"/>
            </a:p>
          </p:txBody>
        </p:sp>
      </p:grpSp>
      <p:sp>
        <p:nvSpPr>
          <p:cNvPr id="7" name="Rettangolo 6"/>
          <p:cNvSpPr/>
          <p:nvPr/>
        </p:nvSpPr>
        <p:spPr>
          <a:xfrm>
            <a:off x="2627313" y="2505075"/>
            <a:ext cx="3889375" cy="1477963"/>
          </a:xfrm>
          <a:prstGeom prst="rect">
            <a:avLst/>
          </a:prstGeom>
        </p:spPr>
        <p:txBody>
          <a:bodyPr>
            <a:spAutoFit/>
          </a:bodyPr>
          <a:lstStyle/>
          <a:p>
            <a:pPr algn="ctr">
              <a:defRPr/>
            </a:pPr>
            <a:r>
              <a:rPr lang="en-US" sz="2800" b="1" dirty="0">
                <a:solidFill>
                  <a:srgbClr val="000000"/>
                </a:solidFill>
                <a:effectLst>
                  <a:outerShdw blurRad="38100" dist="38100" dir="2700000" algn="tl">
                    <a:srgbClr val="C0C0C0"/>
                  </a:outerShdw>
                </a:effectLst>
                <a:latin typeface="Tahoma" pitchFamily="34" charset="0"/>
                <a:ea typeface="Tahoma" pitchFamily="34" charset="0"/>
                <a:cs typeface="Tahoma" pitchFamily="34" charset="0"/>
              </a:rPr>
              <a:t>Musculoskeletal</a:t>
            </a:r>
          </a:p>
          <a:p>
            <a:pPr algn="ctr">
              <a:defRPr/>
            </a:pPr>
            <a:r>
              <a:rPr lang="en-US" sz="2800" b="1" dirty="0">
                <a:solidFill>
                  <a:srgbClr val="000000"/>
                </a:solidFill>
                <a:effectLst>
                  <a:outerShdw blurRad="38100" dist="38100" dir="2700000" algn="tl">
                    <a:srgbClr val="C0C0C0"/>
                  </a:outerShdw>
                </a:effectLst>
                <a:latin typeface="Tahoma" pitchFamily="34" charset="0"/>
                <a:ea typeface="Tahoma" pitchFamily="34" charset="0"/>
                <a:cs typeface="Tahoma" pitchFamily="34" charset="0"/>
              </a:rPr>
              <a:t>pain cycle</a:t>
            </a:r>
          </a:p>
          <a:p>
            <a:pPr algn="ctr">
              <a:defRPr/>
            </a:pPr>
            <a:endParaRPr lang="en-US" sz="1050" b="1" dirty="0">
              <a:solidFill>
                <a:srgbClr val="000000"/>
              </a:solidFill>
              <a:effectLst>
                <a:outerShdw blurRad="38100" dist="38100" dir="2700000" algn="tl">
                  <a:srgbClr val="C0C0C0"/>
                </a:outerShdw>
              </a:effectLst>
              <a:latin typeface="Tahoma" pitchFamily="34" charset="0"/>
              <a:ea typeface="Tahoma" pitchFamily="34" charset="0"/>
              <a:cs typeface="Tahoma" pitchFamily="34" charset="0"/>
            </a:endParaRPr>
          </a:p>
          <a:p>
            <a:pPr algn="ctr">
              <a:defRPr/>
            </a:pPr>
            <a:r>
              <a:rPr lang="en-US" sz="2200" i="1" dirty="0">
                <a:solidFill>
                  <a:srgbClr val="000000"/>
                </a:solidFill>
                <a:effectLst>
                  <a:outerShdw blurRad="38100" dist="38100" dir="2700000" algn="tl">
                    <a:srgbClr val="C0C0C0"/>
                  </a:outerShdw>
                </a:effectLst>
                <a:latin typeface="Tahoma" pitchFamily="34" charset="0"/>
                <a:ea typeface="Tahoma" pitchFamily="34" charset="0"/>
                <a:cs typeface="Tahoma" pitchFamily="34" charset="0"/>
              </a:rPr>
              <a:t>(Lund et al.,1991)</a:t>
            </a:r>
            <a:endParaRPr lang="it-IT" sz="2200" i="1" dirty="0">
              <a:latin typeface="Tahoma" pitchFamily="34" charset="0"/>
              <a:ea typeface="Tahoma" pitchFamily="34" charset="0"/>
              <a:cs typeface="Tahoma"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1293813" y="220663"/>
            <a:ext cx="6556375" cy="523875"/>
          </a:xfrm>
          <a:prstGeom prst="rect">
            <a:avLst/>
          </a:prstGeom>
        </p:spPr>
        <p:txBody>
          <a:bodyPr wrap="none">
            <a:spAutoFit/>
          </a:bodyPr>
          <a:lstStyle/>
          <a:p>
            <a:pPr algn="ctr">
              <a:buFont typeface="Times New Roman" pitchFamily="16" charset="0"/>
              <a:buNone/>
              <a:tabLst>
                <a:tab pos="723900" algn="l"/>
                <a:tab pos="1447800" algn="l"/>
                <a:tab pos="2171700" algn="l"/>
                <a:tab pos="2895600" algn="l"/>
              </a:tabLst>
              <a:defRPr/>
            </a:pPr>
            <a:r>
              <a:rPr lang="en-US" sz="28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Importance of anti-gravity muscles</a:t>
            </a:r>
          </a:p>
        </p:txBody>
      </p:sp>
      <p:sp>
        <p:nvSpPr>
          <p:cNvPr id="22531" name="Rettangolo 10"/>
          <p:cNvSpPr>
            <a:spLocks noChangeArrowheads="1"/>
          </p:cNvSpPr>
          <p:nvPr/>
        </p:nvSpPr>
        <p:spPr bwMode="auto">
          <a:xfrm>
            <a:off x="317500" y="1422400"/>
            <a:ext cx="8509000" cy="5016500"/>
          </a:xfrm>
          <a:prstGeom prst="rect">
            <a:avLst/>
          </a:prstGeom>
          <a:noFill/>
          <a:ln w="9525">
            <a:noFill/>
            <a:miter lim="800000"/>
            <a:headEnd/>
            <a:tailEnd/>
          </a:ln>
        </p:spPr>
        <p:txBody>
          <a:bodyP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Mainly: extensors of the ankle, knees, hips, and back.</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By their tone resist the constant pull of gravity in the maintenance of normal posture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000000"/>
              </a:solidFill>
              <a:latin typeface="Tahoma" pitchFamily="34" charset="0"/>
              <a:cs typeface="Tahoma" pitchFamily="34" charset="0"/>
            </a:endParaRPr>
          </a:p>
          <a:p>
            <a:pPr algn="just">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Antigravity muscles are activated </a:t>
            </a:r>
          </a:p>
          <a:p>
            <a:pPr algn="jus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    when gravity force is applied as a </a:t>
            </a:r>
          </a:p>
          <a:p>
            <a:pPr algn="jus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    resistance</a:t>
            </a:r>
          </a:p>
          <a:p>
            <a:pPr algn="jus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000000"/>
              </a:solidFill>
              <a:latin typeface="Tahoma" pitchFamily="34" charset="0"/>
              <a:cs typeface="Tahoma" pitchFamily="34" charset="0"/>
            </a:endParaRPr>
          </a:p>
          <a:p>
            <a:pPr algn="just">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 Multifidus is more activated than </a:t>
            </a:r>
          </a:p>
          <a:p>
            <a:pPr algn="jus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    iliocostalis lumborum during trunk </a:t>
            </a:r>
          </a:p>
          <a:p>
            <a:pPr algn="jus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    holding (Ng et al., 1997)</a:t>
            </a:r>
          </a:p>
          <a:p>
            <a:pPr algn="jus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000000"/>
              </a:solidFill>
              <a:latin typeface="Tahoma" pitchFamily="34" charset="0"/>
              <a:cs typeface="Tahoma" pitchFamily="34" charset="0"/>
            </a:endParaRPr>
          </a:p>
          <a:p>
            <a:pPr algn="just">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 EMG activity of trunk muscles </a:t>
            </a:r>
          </a:p>
          <a:p>
            <a:pPr algn="jus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    increase with increasing trunk tilt   </a:t>
            </a:r>
          </a:p>
          <a:p>
            <a:pPr algn="jus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Tahoma" pitchFamily="34" charset="0"/>
                <a:cs typeface="Tahoma" pitchFamily="34" charset="0"/>
              </a:rPr>
              <a:t>    angle (Anders et al., 2008)</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000000"/>
              </a:solidFill>
              <a:latin typeface="Tahoma" pitchFamily="34" charset="0"/>
              <a:cs typeface="Tahoma" pitchFamily="34" charset="0"/>
            </a:endParaRPr>
          </a:p>
        </p:txBody>
      </p:sp>
      <p:pic>
        <p:nvPicPr>
          <p:cNvPr id="22532" name="Picture 10" descr="C:\Users\Antonio\Desktop\Lubiana\Foto e video\mm_superficial-back-line.jpg"/>
          <p:cNvPicPr>
            <a:picLocks noChangeAspect="1" noChangeArrowheads="1"/>
          </p:cNvPicPr>
          <p:nvPr/>
        </p:nvPicPr>
        <p:blipFill>
          <a:blip r:embed="rId3" cstate="print"/>
          <a:srcRect/>
          <a:stretch>
            <a:fillRect/>
          </a:stretch>
        </p:blipFill>
        <p:spPr bwMode="auto">
          <a:xfrm>
            <a:off x="4572000" y="2386013"/>
            <a:ext cx="4110038" cy="410845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654050" y="207963"/>
            <a:ext cx="7835900" cy="461962"/>
          </a:xfrm>
          <a:prstGeom prst="rect">
            <a:avLst/>
          </a:prstGeom>
        </p:spPr>
        <p:txBody>
          <a:bodyPr>
            <a:spAutoFit/>
          </a:bodyPr>
          <a:lstStyle/>
          <a:p>
            <a:pPr algn="ctr">
              <a:defRPr/>
            </a:pPr>
            <a:r>
              <a:rPr lang="en-US" sz="24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Devices for trunk instability treatment </a:t>
            </a:r>
            <a:endParaRPr lang="it-IT" sz="2400" dirty="0">
              <a:solidFill>
                <a:schemeClr val="tx1"/>
              </a:solidFill>
              <a:latin typeface="Tahoma" pitchFamily="34" charset="0"/>
              <a:ea typeface="Tahoma" pitchFamily="34" charset="0"/>
              <a:cs typeface="Tahoma" pitchFamily="34" charset="0"/>
            </a:endParaRPr>
          </a:p>
        </p:txBody>
      </p:sp>
      <p:sp>
        <p:nvSpPr>
          <p:cNvPr id="23555" name="Rettangolo 13"/>
          <p:cNvSpPr>
            <a:spLocks noChangeArrowheads="1"/>
          </p:cNvSpPr>
          <p:nvPr/>
        </p:nvSpPr>
        <p:spPr bwMode="auto">
          <a:xfrm>
            <a:off x="220663" y="890588"/>
            <a:ext cx="4416425" cy="400050"/>
          </a:xfrm>
          <a:prstGeom prst="rect">
            <a:avLst/>
          </a:prstGeom>
          <a:noFill/>
          <a:ln w="9525">
            <a:noFill/>
            <a:miter lim="800000"/>
            <a:headEnd/>
            <a:tailEnd/>
          </a:ln>
        </p:spPr>
        <p:txBody>
          <a:bodyPr wrap="none">
            <a:spAutoFit/>
          </a:bodyPr>
          <a:lstStyle/>
          <a:p>
            <a:pPr algn="ctr">
              <a:tabLst>
                <a:tab pos="723900" algn="l"/>
                <a:tab pos="1447800" algn="l"/>
                <a:tab pos="2171700" algn="l"/>
                <a:tab pos="2895600" algn="l"/>
                <a:tab pos="3619500" algn="l"/>
                <a:tab pos="4343400" algn="l"/>
              </a:tabLst>
            </a:pPr>
            <a:r>
              <a:rPr lang="en-US" sz="2000" b="1">
                <a:solidFill>
                  <a:schemeClr val="tx1"/>
                </a:solidFill>
                <a:latin typeface="Tahoma" pitchFamily="34" charset="0"/>
                <a:cs typeface="Tahoma" pitchFamily="34" charset="0"/>
              </a:rPr>
              <a:t>Devices with unstable conditions</a:t>
            </a:r>
          </a:p>
        </p:txBody>
      </p:sp>
      <p:pic>
        <p:nvPicPr>
          <p:cNvPr id="23556" name="Immagine 4" descr="Cattura4.JPG"/>
          <p:cNvPicPr>
            <a:picLocks noChangeAspect="1"/>
          </p:cNvPicPr>
          <p:nvPr/>
        </p:nvPicPr>
        <p:blipFill>
          <a:blip r:embed="rId3" cstate="print"/>
          <a:srcRect b="43414"/>
          <a:stretch>
            <a:fillRect/>
          </a:stretch>
        </p:blipFill>
        <p:spPr bwMode="auto">
          <a:xfrm>
            <a:off x="5203825" y="625475"/>
            <a:ext cx="2571750" cy="1550988"/>
          </a:xfrm>
          <a:prstGeom prst="rect">
            <a:avLst/>
          </a:prstGeom>
          <a:noFill/>
          <a:ln w="9525">
            <a:noFill/>
            <a:miter lim="800000"/>
            <a:headEnd/>
            <a:tailEnd/>
          </a:ln>
        </p:spPr>
      </p:pic>
      <p:pic>
        <p:nvPicPr>
          <p:cNvPr id="23557" name="Immagine 5" descr="Cattura5.JPG"/>
          <p:cNvPicPr>
            <a:picLocks noChangeAspect="1"/>
          </p:cNvPicPr>
          <p:nvPr/>
        </p:nvPicPr>
        <p:blipFill>
          <a:blip r:embed="rId4" cstate="print"/>
          <a:srcRect l="34744" b="12090"/>
          <a:stretch>
            <a:fillRect/>
          </a:stretch>
        </p:blipFill>
        <p:spPr bwMode="auto">
          <a:xfrm>
            <a:off x="4816475" y="4162425"/>
            <a:ext cx="2790825" cy="947738"/>
          </a:xfrm>
          <a:prstGeom prst="rect">
            <a:avLst/>
          </a:prstGeom>
          <a:noFill/>
          <a:ln w="9525">
            <a:noFill/>
            <a:miter lim="800000"/>
            <a:headEnd/>
            <a:tailEnd/>
          </a:ln>
        </p:spPr>
      </p:pic>
      <p:pic>
        <p:nvPicPr>
          <p:cNvPr id="23558" name="Immagine 2" descr="Cattura1.JPG"/>
          <p:cNvPicPr>
            <a:picLocks noChangeAspect="1"/>
          </p:cNvPicPr>
          <p:nvPr/>
        </p:nvPicPr>
        <p:blipFill>
          <a:blip r:embed="rId5" cstate="print"/>
          <a:srcRect/>
          <a:stretch>
            <a:fillRect/>
          </a:stretch>
        </p:blipFill>
        <p:spPr bwMode="auto">
          <a:xfrm>
            <a:off x="341313" y="1517650"/>
            <a:ext cx="1809750" cy="2489200"/>
          </a:xfrm>
          <a:prstGeom prst="rect">
            <a:avLst/>
          </a:prstGeom>
          <a:noFill/>
          <a:ln w="9525">
            <a:noFill/>
            <a:miter lim="800000"/>
            <a:headEnd/>
            <a:tailEnd/>
          </a:ln>
        </p:spPr>
      </p:pic>
      <p:pic>
        <p:nvPicPr>
          <p:cNvPr id="23559" name="Immagine 6" descr="Cattura6.JPG"/>
          <p:cNvPicPr>
            <a:picLocks noChangeAspect="1"/>
          </p:cNvPicPr>
          <p:nvPr/>
        </p:nvPicPr>
        <p:blipFill>
          <a:blip r:embed="rId6" cstate="print"/>
          <a:srcRect/>
          <a:stretch>
            <a:fillRect/>
          </a:stretch>
        </p:blipFill>
        <p:spPr bwMode="auto">
          <a:xfrm>
            <a:off x="2190750" y="3228975"/>
            <a:ext cx="2381250" cy="1847850"/>
          </a:xfrm>
          <a:prstGeom prst="rect">
            <a:avLst/>
          </a:prstGeom>
          <a:noFill/>
          <a:ln w="9525">
            <a:noFill/>
            <a:miter lim="800000"/>
            <a:headEnd/>
            <a:tailEnd/>
          </a:ln>
        </p:spPr>
      </p:pic>
      <p:pic>
        <p:nvPicPr>
          <p:cNvPr id="23560" name="Immagine 7" descr="Cattura7.JPG"/>
          <p:cNvPicPr>
            <a:picLocks noChangeAspect="1"/>
          </p:cNvPicPr>
          <p:nvPr/>
        </p:nvPicPr>
        <p:blipFill>
          <a:blip r:embed="rId7" cstate="print"/>
          <a:srcRect/>
          <a:stretch>
            <a:fillRect/>
          </a:stretch>
        </p:blipFill>
        <p:spPr bwMode="auto">
          <a:xfrm>
            <a:off x="7604125" y="1408113"/>
            <a:ext cx="936625" cy="2005012"/>
          </a:xfrm>
          <a:prstGeom prst="rect">
            <a:avLst/>
          </a:prstGeom>
          <a:noFill/>
          <a:ln w="9525">
            <a:noFill/>
            <a:miter lim="800000"/>
            <a:headEnd/>
            <a:tailEnd/>
          </a:ln>
        </p:spPr>
      </p:pic>
      <p:pic>
        <p:nvPicPr>
          <p:cNvPr id="23561" name="Immagine 8" descr="Cattura8.JPG"/>
          <p:cNvPicPr>
            <a:picLocks noChangeAspect="1"/>
          </p:cNvPicPr>
          <p:nvPr/>
        </p:nvPicPr>
        <p:blipFill>
          <a:blip r:embed="rId8" cstate="print"/>
          <a:srcRect/>
          <a:stretch>
            <a:fillRect/>
          </a:stretch>
        </p:blipFill>
        <p:spPr bwMode="auto">
          <a:xfrm>
            <a:off x="7840663" y="3354388"/>
            <a:ext cx="906462" cy="1930400"/>
          </a:xfrm>
          <a:prstGeom prst="rect">
            <a:avLst/>
          </a:prstGeom>
          <a:noFill/>
          <a:ln w="9525">
            <a:noFill/>
            <a:miter lim="800000"/>
            <a:headEnd/>
            <a:tailEnd/>
          </a:ln>
        </p:spPr>
      </p:pic>
      <p:pic>
        <p:nvPicPr>
          <p:cNvPr id="23562" name="Immagine 9" descr="Cattura9.JPG"/>
          <p:cNvPicPr>
            <a:picLocks noChangeAspect="1"/>
          </p:cNvPicPr>
          <p:nvPr/>
        </p:nvPicPr>
        <p:blipFill>
          <a:blip r:embed="rId9" cstate="print"/>
          <a:srcRect/>
          <a:stretch>
            <a:fillRect/>
          </a:stretch>
        </p:blipFill>
        <p:spPr bwMode="auto">
          <a:xfrm>
            <a:off x="2354263" y="1590675"/>
            <a:ext cx="1927225" cy="1446213"/>
          </a:xfrm>
          <a:prstGeom prst="rect">
            <a:avLst/>
          </a:prstGeom>
          <a:noFill/>
          <a:ln w="9525">
            <a:noFill/>
            <a:miter lim="800000"/>
            <a:headEnd/>
            <a:tailEnd/>
          </a:ln>
        </p:spPr>
      </p:pic>
      <p:pic>
        <p:nvPicPr>
          <p:cNvPr id="23563" name="Immagine 3" descr="Cattura2.JPG"/>
          <p:cNvPicPr>
            <a:picLocks noChangeAspect="1"/>
          </p:cNvPicPr>
          <p:nvPr/>
        </p:nvPicPr>
        <p:blipFill>
          <a:blip r:embed="rId10" cstate="print"/>
          <a:srcRect/>
          <a:stretch>
            <a:fillRect/>
          </a:stretch>
        </p:blipFill>
        <p:spPr bwMode="auto">
          <a:xfrm>
            <a:off x="5095875" y="2393950"/>
            <a:ext cx="2205038" cy="1514475"/>
          </a:xfrm>
          <a:prstGeom prst="rect">
            <a:avLst/>
          </a:prstGeom>
          <a:noFill/>
          <a:ln w="9525">
            <a:noFill/>
            <a:miter lim="800000"/>
            <a:headEnd/>
            <a:tailEnd/>
          </a:ln>
        </p:spPr>
      </p:pic>
      <p:sp>
        <p:nvSpPr>
          <p:cNvPr id="23564" name="Rettangolo 23"/>
          <p:cNvSpPr>
            <a:spLocks noChangeArrowheads="1"/>
          </p:cNvSpPr>
          <p:nvPr/>
        </p:nvSpPr>
        <p:spPr bwMode="auto">
          <a:xfrm>
            <a:off x="182563" y="5284788"/>
            <a:ext cx="8705850" cy="1016000"/>
          </a:xfrm>
          <a:prstGeom prst="rect">
            <a:avLst/>
          </a:prstGeom>
          <a:noFill/>
          <a:ln w="9525">
            <a:noFill/>
            <a:miter lim="800000"/>
            <a:headEnd/>
            <a:tailEnd/>
          </a:ln>
        </p:spPr>
        <p:txBody>
          <a:bodyPr>
            <a:spAutoFit/>
          </a:bodyPr>
          <a:lstStyle/>
          <a:p>
            <a:pP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000">
                <a:solidFill>
                  <a:schemeClr val="tx1"/>
                </a:solidFill>
                <a:latin typeface="Tahoma" pitchFamily="34" charset="0"/>
                <a:cs typeface="Tahoma" pitchFamily="34" charset="0"/>
              </a:rPr>
              <a:t> High cost-effectiveness &amp; convenient application but impractical for elderly </a:t>
            </a:r>
          </a:p>
          <a:p>
            <a:pPr>
              <a:tabLst>
                <a:tab pos="723900" algn="l"/>
                <a:tab pos="1447800" algn="l"/>
                <a:tab pos="2171700" algn="l"/>
                <a:tab pos="2895600" algn="l"/>
                <a:tab pos="3619500" algn="l"/>
                <a:tab pos="4343400" algn="l"/>
                <a:tab pos="5067300" algn="l"/>
                <a:tab pos="5791200" algn="l"/>
                <a:tab pos="6515100" algn="l"/>
                <a:tab pos="7239000" algn="l"/>
              </a:tabLst>
            </a:pPr>
            <a:r>
              <a:rPr lang="en-US" sz="2000">
                <a:solidFill>
                  <a:schemeClr val="tx1"/>
                </a:solidFill>
                <a:latin typeface="Tahoma" pitchFamily="34" charset="0"/>
                <a:cs typeface="Tahoma" pitchFamily="34" charset="0"/>
              </a:rPr>
              <a:t>  or with other disabilities persons.</a:t>
            </a:r>
          </a:p>
          <a:p>
            <a:pP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000">
                <a:solidFill>
                  <a:schemeClr val="tx1"/>
                </a:solidFill>
                <a:latin typeface="Tahoma" pitchFamily="34" charset="0"/>
                <a:cs typeface="Tahoma" pitchFamily="34" charset="0"/>
              </a:rPr>
              <a:t> Could not acquire quantitative outcomes of exercises.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a:picLocks noChangeAspect="1" noChangeArrowheads="1"/>
          </p:cNvPicPr>
          <p:nvPr/>
        </p:nvPicPr>
        <p:blipFill>
          <a:blip r:embed="rId3" cstate="print"/>
          <a:srcRect/>
          <a:stretch>
            <a:fillRect/>
          </a:stretch>
        </p:blipFill>
        <p:spPr bwMode="auto">
          <a:xfrm>
            <a:off x="4716463" y="2060575"/>
            <a:ext cx="3857625" cy="2160588"/>
          </a:xfrm>
          <a:prstGeom prst="rect">
            <a:avLst/>
          </a:prstGeom>
          <a:noFill/>
          <a:ln w="9525">
            <a:noFill/>
            <a:round/>
            <a:headEnd/>
            <a:tailEnd/>
          </a:ln>
        </p:spPr>
      </p:pic>
      <p:pic>
        <p:nvPicPr>
          <p:cNvPr id="24579" name="Picture 8"/>
          <p:cNvPicPr>
            <a:picLocks noChangeAspect="1" noChangeArrowheads="1"/>
          </p:cNvPicPr>
          <p:nvPr/>
        </p:nvPicPr>
        <p:blipFill>
          <a:blip r:embed="rId4" cstate="print"/>
          <a:srcRect/>
          <a:stretch>
            <a:fillRect/>
          </a:stretch>
        </p:blipFill>
        <p:spPr bwMode="auto">
          <a:xfrm>
            <a:off x="684213" y="1773238"/>
            <a:ext cx="3416300" cy="3168650"/>
          </a:xfrm>
          <a:prstGeom prst="rect">
            <a:avLst/>
          </a:prstGeom>
          <a:noFill/>
          <a:ln w="9525">
            <a:noFill/>
            <a:round/>
            <a:headEnd/>
            <a:tailEnd/>
          </a:ln>
        </p:spPr>
      </p:pic>
      <p:sp>
        <p:nvSpPr>
          <p:cNvPr id="24580" name="Rettangolo 10"/>
          <p:cNvSpPr>
            <a:spLocks noChangeArrowheads="1"/>
          </p:cNvSpPr>
          <p:nvPr/>
        </p:nvSpPr>
        <p:spPr bwMode="auto">
          <a:xfrm>
            <a:off x="407988" y="403225"/>
            <a:ext cx="4225925" cy="400050"/>
          </a:xfrm>
          <a:prstGeom prst="rect">
            <a:avLst/>
          </a:prstGeom>
          <a:noFill/>
          <a:ln w="9525">
            <a:noFill/>
            <a:miter lim="800000"/>
            <a:headEnd/>
            <a:tailEnd/>
          </a:ln>
        </p:spPr>
        <p:txBody>
          <a:bodyPr wrap="none">
            <a:spAutoFit/>
          </a:bodyPr>
          <a:lstStyle/>
          <a:p>
            <a:pPr algn="ctr">
              <a:tabLst>
                <a:tab pos="723900" algn="l"/>
                <a:tab pos="1447800" algn="l"/>
                <a:tab pos="2171700" algn="l"/>
                <a:tab pos="2895600" algn="l"/>
                <a:tab pos="3619500" algn="l"/>
                <a:tab pos="4343400" algn="l"/>
              </a:tabLst>
            </a:pPr>
            <a:r>
              <a:rPr lang="en-US" sz="2000" b="1">
                <a:solidFill>
                  <a:schemeClr val="tx1"/>
                </a:solidFill>
                <a:latin typeface="Tahoma" pitchFamily="34" charset="0"/>
                <a:cs typeface="Tahoma" pitchFamily="34" charset="0"/>
              </a:rPr>
              <a:t>Strengthening of back muscles </a:t>
            </a:r>
          </a:p>
        </p:txBody>
      </p:sp>
      <p:sp>
        <p:nvSpPr>
          <p:cNvPr id="24581" name="Rettangolo 11"/>
          <p:cNvSpPr>
            <a:spLocks noChangeArrowheads="1"/>
          </p:cNvSpPr>
          <p:nvPr/>
        </p:nvSpPr>
        <p:spPr bwMode="auto">
          <a:xfrm>
            <a:off x="755650" y="5483225"/>
            <a:ext cx="7291388" cy="400050"/>
          </a:xfrm>
          <a:prstGeom prst="rect">
            <a:avLst/>
          </a:prstGeom>
          <a:noFill/>
          <a:ln w="9525">
            <a:noFill/>
            <a:miter lim="800000"/>
            <a:headEnd/>
            <a:tailEnd/>
          </a:ln>
        </p:spPr>
        <p:txBody>
          <a:bodyPr>
            <a:spAutoFit/>
          </a:bodyPr>
          <a:lstStyle/>
          <a:p>
            <a:pPr>
              <a:buClr>
                <a:srgbClr val="FF0000"/>
              </a:buClr>
              <a:tabLst>
                <a:tab pos="723900" algn="l"/>
                <a:tab pos="1447800" algn="l"/>
                <a:tab pos="2171700" algn="l"/>
                <a:tab pos="2895600" algn="l"/>
                <a:tab pos="3619500" algn="l"/>
                <a:tab pos="4343400" algn="l"/>
                <a:tab pos="5067300" algn="l"/>
                <a:tab pos="5791200" algn="l"/>
                <a:tab pos="6515100" algn="l"/>
                <a:tab pos="7239000" algn="l"/>
              </a:tabLst>
            </a:pPr>
            <a:r>
              <a:rPr lang="en-US" sz="2000">
                <a:solidFill>
                  <a:schemeClr val="tx1"/>
                </a:solidFill>
                <a:latin typeface="Tahoma" pitchFamily="34" charset="0"/>
                <a:cs typeface="Tahoma" pitchFamily="34" charset="0"/>
              </a:rPr>
              <a:t>Difficult to strengthen abdominal muscles effectively.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0" y="0"/>
            <a:ext cx="9144000" cy="457200"/>
          </a:xfrm>
          <a:prstGeom prst="rect">
            <a:avLst/>
          </a:prstGeom>
          <a:noFill/>
          <a:ln w="9525">
            <a:noFill/>
            <a:round/>
            <a:headEnd/>
            <a:tailEnd/>
          </a:ln>
        </p:spPr>
        <p:txBody>
          <a:bodyPr wrap="none" anchor="ctr"/>
          <a:lstStyle/>
          <a:p>
            <a:endParaRPr lang="it-IT"/>
          </a:p>
        </p:txBody>
      </p:sp>
      <p:pic>
        <p:nvPicPr>
          <p:cNvPr id="25603" name="Picture 6"/>
          <p:cNvPicPr>
            <a:picLocks noChangeAspect="1" noChangeArrowheads="1"/>
          </p:cNvPicPr>
          <p:nvPr/>
        </p:nvPicPr>
        <p:blipFill>
          <a:blip r:embed="rId3" cstate="print"/>
          <a:srcRect/>
          <a:stretch>
            <a:fillRect/>
          </a:stretch>
        </p:blipFill>
        <p:spPr bwMode="auto">
          <a:xfrm>
            <a:off x="4752975" y="288925"/>
            <a:ext cx="3463925" cy="4649788"/>
          </a:xfrm>
          <a:prstGeom prst="rect">
            <a:avLst/>
          </a:prstGeom>
          <a:noFill/>
          <a:ln w="9525">
            <a:noFill/>
            <a:round/>
            <a:headEnd/>
            <a:tailEnd/>
          </a:ln>
        </p:spPr>
      </p:pic>
      <p:pic>
        <p:nvPicPr>
          <p:cNvPr id="25604" name="Picture 7"/>
          <p:cNvPicPr>
            <a:picLocks noChangeAspect="1" noChangeArrowheads="1"/>
          </p:cNvPicPr>
          <p:nvPr/>
        </p:nvPicPr>
        <p:blipFill>
          <a:blip r:embed="rId4" cstate="print"/>
          <a:srcRect/>
          <a:stretch>
            <a:fillRect/>
          </a:stretch>
        </p:blipFill>
        <p:spPr bwMode="auto">
          <a:xfrm>
            <a:off x="1222375" y="1316038"/>
            <a:ext cx="2606675" cy="3230562"/>
          </a:xfrm>
          <a:prstGeom prst="rect">
            <a:avLst/>
          </a:prstGeom>
          <a:noFill/>
          <a:ln w="9525">
            <a:noFill/>
            <a:round/>
            <a:headEnd/>
            <a:tailEnd/>
          </a:ln>
        </p:spPr>
      </p:pic>
      <p:sp>
        <p:nvSpPr>
          <p:cNvPr id="25605" name="Rettangolo 11"/>
          <p:cNvSpPr>
            <a:spLocks noChangeArrowheads="1"/>
          </p:cNvSpPr>
          <p:nvPr/>
        </p:nvSpPr>
        <p:spPr bwMode="auto">
          <a:xfrm>
            <a:off x="365125" y="4986338"/>
            <a:ext cx="8413750" cy="1323975"/>
          </a:xfrm>
          <a:prstGeom prst="rect">
            <a:avLst/>
          </a:prstGeom>
          <a:noFill/>
          <a:ln w="9525">
            <a:noFill/>
            <a:miter lim="800000"/>
            <a:headEnd/>
            <a:tailEnd/>
          </a:ln>
        </p:spPr>
        <p:txBody>
          <a:bodyPr>
            <a:sp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sz="2000">
                <a:solidFill>
                  <a:schemeClr val="tx1"/>
                </a:solidFill>
                <a:latin typeface="Tahoma" pitchFamily="34" charset="0"/>
                <a:cs typeface="Tahoma" pitchFamily="34" charset="0"/>
              </a:rPr>
              <a:t>Recently, strengthening of trunk muscles using gravity force is suggested as a new exercise protocol for low back patients. </a:t>
            </a:r>
          </a:p>
          <a:p>
            <a:pPr>
              <a:tabLst>
                <a:tab pos="723900" algn="l"/>
                <a:tab pos="1447800" algn="l"/>
                <a:tab pos="2171700" algn="l"/>
                <a:tab pos="2895600" algn="l"/>
                <a:tab pos="3619500" algn="l"/>
                <a:tab pos="4343400" algn="l"/>
                <a:tab pos="5067300" algn="l"/>
                <a:tab pos="5791200" algn="l"/>
                <a:tab pos="6515100" algn="l"/>
                <a:tab pos="7239000" algn="l"/>
              </a:tabLst>
            </a:pPr>
            <a:r>
              <a:rPr lang="en-US" sz="2000">
                <a:solidFill>
                  <a:schemeClr val="tx1"/>
                </a:solidFill>
                <a:latin typeface="Tahoma" pitchFamily="34" charset="0"/>
                <a:cs typeface="Tahoma" pitchFamily="34" charset="0"/>
              </a:rPr>
              <a:t>However, this machine do not provide biofeedback for correcting postural alignment.</a:t>
            </a:r>
          </a:p>
        </p:txBody>
      </p:sp>
      <p:sp>
        <p:nvSpPr>
          <p:cNvPr id="25606" name="Rettangolo 12"/>
          <p:cNvSpPr>
            <a:spLocks noChangeArrowheads="1"/>
          </p:cNvSpPr>
          <p:nvPr/>
        </p:nvSpPr>
        <p:spPr bwMode="auto">
          <a:xfrm>
            <a:off x="785813" y="428625"/>
            <a:ext cx="2036762" cy="400050"/>
          </a:xfrm>
          <a:prstGeom prst="rect">
            <a:avLst/>
          </a:prstGeom>
          <a:noFill/>
          <a:ln w="9525">
            <a:noFill/>
            <a:miter lim="800000"/>
            <a:headEnd/>
            <a:tailEnd/>
          </a:ln>
        </p:spPr>
        <p:txBody>
          <a:bodyPr wrap="none">
            <a:spAutoFit/>
          </a:bodyPr>
          <a:lstStyle/>
          <a:p>
            <a:pPr algn="ctr">
              <a:tabLst>
                <a:tab pos="723900" algn="l"/>
                <a:tab pos="1447800" algn="l"/>
                <a:tab pos="2171700" algn="l"/>
                <a:tab pos="2895600" algn="l"/>
              </a:tabLst>
            </a:pPr>
            <a:r>
              <a:rPr lang="en-US" sz="2000" b="1">
                <a:solidFill>
                  <a:schemeClr val="tx1"/>
                </a:solidFill>
                <a:latin typeface="Tahoma" pitchFamily="34" charset="0"/>
                <a:cs typeface="Tahoma" pitchFamily="34" charset="0"/>
              </a:rPr>
              <a:t>3-D CENTAUR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Paper</Template>
  <TotalTime>3359</TotalTime>
  <Words>1116</Words>
  <Application>Microsoft Office PowerPoint</Application>
  <PresentationFormat>Экран (4:3)</PresentationFormat>
  <Paragraphs>316</Paragraphs>
  <Slides>26</Slides>
  <Notes>11</Notes>
  <HiddenSlides>0</HiddenSlides>
  <MMClips>1</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26</vt:i4>
      </vt:variant>
    </vt:vector>
  </HeadingPairs>
  <TitlesOfParts>
    <vt:vector size="37" baseType="lpstr">
      <vt:lpstr>굴림</vt:lpstr>
      <vt:lpstr>Times New Roman</vt:lpstr>
      <vt:lpstr>Calibri</vt:lpstr>
      <vt:lpstr>Arial</vt:lpstr>
      <vt:lpstr>Constantia</vt:lpstr>
      <vt:lpstr>Wingdings 2</vt:lpstr>
      <vt:lpstr>맑은 고딕</vt:lpstr>
      <vt:lpstr>Tahoma</vt:lpstr>
      <vt:lpstr>Wingdings</vt:lpstr>
      <vt:lpstr>Tema di Office</vt:lpstr>
      <vt:lpstr>Equinozio</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강민혁</dc:creator>
  <cp:lastModifiedBy>secretar</cp:lastModifiedBy>
  <cp:revision>140</cp:revision>
  <cp:lastPrinted>1601-01-01T00:00:00Z</cp:lastPrinted>
  <dcterms:created xsi:type="dcterms:W3CDTF">2012-05-22T11:34:50Z</dcterms:created>
  <dcterms:modified xsi:type="dcterms:W3CDTF">2017-01-25T07:55:36Z</dcterms:modified>
</cp:coreProperties>
</file>