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comments/comment4.xml" ContentType="application/vnd.openxmlformats-officedocument.presentationml.comment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comments/comment5.xml" ContentType="application/vnd.openxmlformats-officedocument.presentationml.comments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comments/comment3.xml" ContentType="application/vnd.openxmlformats-officedocument.presentationml.comments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comments/comment6.xml" ContentType="application/vnd.openxmlformats-officedocument.presentationml.comments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Authors.xml" ContentType="application/vnd.openxmlformats-officedocument.presentationml.commentAuthors+xml"/>
  <Override PartName="/ppt/comments/comment2.xml" ContentType="application/vnd.openxmlformats-officedocument.presentationml.comment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50" r:id="rId2"/>
    <p:sldMasterId id="2147483782" r:id="rId3"/>
  </p:sldMasterIdLst>
  <p:notesMasterIdLst>
    <p:notesMasterId r:id="rId49"/>
  </p:notesMasterIdLst>
  <p:sldIdLst>
    <p:sldId id="256" r:id="rId4"/>
    <p:sldId id="257" r:id="rId5"/>
    <p:sldId id="296" r:id="rId6"/>
    <p:sldId id="258" r:id="rId7"/>
    <p:sldId id="294" r:id="rId8"/>
    <p:sldId id="259" r:id="rId9"/>
    <p:sldId id="260" r:id="rId10"/>
    <p:sldId id="261" r:id="rId11"/>
    <p:sldId id="262" r:id="rId12"/>
    <p:sldId id="263" r:id="rId13"/>
    <p:sldId id="295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81" r:id="rId30"/>
    <p:sldId id="279" r:id="rId31"/>
    <p:sldId id="280" r:id="rId32"/>
    <p:sldId id="282" r:id="rId33"/>
    <p:sldId id="283" r:id="rId34"/>
    <p:sldId id="287" r:id="rId35"/>
    <p:sldId id="284" r:id="rId36"/>
    <p:sldId id="285" r:id="rId37"/>
    <p:sldId id="298" r:id="rId38"/>
    <p:sldId id="297" r:id="rId39"/>
    <p:sldId id="301" r:id="rId40"/>
    <p:sldId id="286" r:id="rId41"/>
    <p:sldId id="300" r:id="rId42"/>
    <p:sldId id="288" r:id="rId43"/>
    <p:sldId id="289" r:id="rId44"/>
    <p:sldId id="290" r:id="rId45"/>
    <p:sldId id="291" r:id="rId46"/>
    <p:sldId id="299" r:id="rId47"/>
    <p:sldId id="293" r:id="rId48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b="1"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b="1"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b="1"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b="1"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b="1"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b="1"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b="1"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b="1"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b="1"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ария Разводовская" initials="МР" lastIdx="5" clrIdx="0">
    <p:extLst>
      <p:ext uri="{19B8F6BF-5375-455C-9EA6-DF929625EA0E}">
        <p15:presenceInfo xmlns:p15="http://schemas.microsoft.com/office/powerpoint/2012/main" xmlns="" userId="S-1-5-21-3857960613-1839549680-480501662-1278" providerId="AD"/>
      </p:ext>
    </p:extLst>
  </p:cmAuthor>
  <p:cmAuthor id="2" name="Ольга Галушко" initials="ОГ" lastIdx="1" clrIdx="1">
    <p:extLst>
      <p:ext uri="{19B8F6BF-5375-455C-9EA6-DF929625EA0E}">
        <p15:presenceInfo xmlns:p15="http://schemas.microsoft.com/office/powerpoint/2012/main" xmlns="" userId="S-1-5-21-3857960613-1839549680-480501662-111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FFC000"/>
    <a:srgbClr val="00297A"/>
    <a:srgbClr val="001642"/>
    <a:srgbClr val="FB730D"/>
    <a:srgbClr val="F8F8F8"/>
    <a:srgbClr val="A6765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46" autoAdjust="0"/>
    <p:restoredTop sz="94660" autoAdjust="0"/>
  </p:normalViewPr>
  <p:slideViewPr>
    <p:cSldViewPr>
      <p:cViewPr varScale="1">
        <p:scale>
          <a:sx n="86" d="100"/>
          <a:sy n="86" d="100"/>
        </p:scale>
        <p:origin x="-852" y="-7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51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5-02T11:12:04.170" idx="1">
    <p:pos x="4993" y="974"/>
    <p:text>предлагаем сократить название доклада</p:text>
    <p:extLst>
      <p:ext uri="{C676402C-5697-4E1C-873F-D02D1690AC5C}">
        <p15:threadingInfo xmlns:p15="http://schemas.microsoft.com/office/powerpoint/2012/main" xmlns="" timeZoneBias="-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28T09:31:14.317" idx="1">
    <p:pos x="4762" y="1159"/>
    <p:text>необходимо увеличить качество картинки</p:text>
    <p:extLst mod="1">
      <p:ext uri="{C676402C-5697-4E1C-873F-D02D1690AC5C}">
        <p15:threadingInfo xmlns:p15="http://schemas.microsoft.com/office/powerpoint/2012/main" xmlns="" timeZoneBias="-1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28T09:33:30.314" idx="2">
    <p:pos x="4739" y="1097"/>
    <p:text>необходимо увеличить качество картинки</p:text>
    <p:extLst mod="1">
      <p:ext uri="{C676402C-5697-4E1C-873F-D02D1690AC5C}">
        <p15:threadingInfo xmlns:p15="http://schemas.microsoft.com/office/powerpoint/2012/main" xmlns="" timeZoneBias="-18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28T09:45:35.582" idx="3">
    <p:pos x="5351" y="2116"/>
    <p:text>лучшее качество</p:text>
    <p:extLst mod="1">
      <p:ext uri="{C676402C-5697-4E1C-873F-D02D1690AC5C}">
        <p15:threadingInfo xmlns:p15="http://schemas.microsoft.com/office/powerpoint/2012/main" xmlns="" timeZoneBias="-18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28T09:51:09.561" idx="4">
    <p:pos x="4232" y="552"/>
    <p:text>качество фото</p:text>
    <p:extLst>
      <p:ext uri="{C676402C-5697-4E1C-873F-D02D1690AC5C}">
        <p15:threadingInfo xmlns:p15="http://schemas.microsoft.com/office/powerpoint/2012/main" xmlns="" timeZoneBias="-18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28T11:25:00.781" idx="5">
    <p:pos x="4847" y="418"/>
    <p:text>лучшее качество картинок</p:text>
    <p:extLst mod="1">
      <p:ext uri="{C676402C-5697-4E1C-873F-D02D1690AC5C}">
        <p15:threadingInfo xmlns:p15="http://schemas.microsoft.com/office/powerpoint/2012/main" xmlns="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">
            <a:extLst>
              <a:ext uri="{FF2B5EF4-FFF2-40B4-BE49-F238E27FC236}">
                <a16:creationId xmlns:a16="http://schemas.microsoft.com/office/drawing/2014/main" xmlns="" id="{9DDF507B-B264-4AD8-B5D0-26CA6A5F90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x-none" altLang="x-none"/>
          </a:p>
        </p:txBody>
      </p:sp>
      <p:sp>
        <p:nvSpPr>
          <p:cNvPr id="5123" name="Text Box 2">
            <a:extLst>
              <a:ext uri="{FF2B5EF4-FFF2-40B4-BE49-F238E27FC236}">
                <a16:creationId xmlns:a16="http://schemas.microsoft.com/office/drawing/2014/main" xmlns="" id="{CB9C022C-AFF9-4CDF-B1AA-C259B587E4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x-none" altLang="x-none"/>
          </a:p>
        </p:txBody>
      </p:sp>
      <p:sp>
        <p:nvSpPr>
          <p:cNvPr id="5124" name="Text Box 3">
            <a:extLst>
              <a:ext uri="{FF2B5EF4-FFF2-40B4-BE49-F238E27FC236}">
                <a16:creationId xmlns:a16="http://schemas.microsoft.com/office/drawing/2014/main" xmlns="" id="{ECE3F244-872A-48C5-83A6-732D6420B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x-none" altLang="x-none"/>
          </a:p>
        </p:txBody>
      </p:sp>
      <p:sp>
        <p:nvSpPr>
          <p:cNvPr id="5125" name="Rectangle 4">
            <a:extLst>
              <a:ext uri="{FF2B5EF4-FFF2-40B4-BE49-F238E27FC236}">
                <a16:creationId xmlns:a16="http://schemas.microsoft.com/office/drawing/2014/main" xmlns="" id="{0CFE2CFA-F06B-4E24-ACDA-4D30E3104F0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xmlns="" id="{4FD51BF1-4AE5-4F5D-B0FB-892F552FC0C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x-none" altLang="x-none" noProof="0"/>
          </a:p>
        </p:txBody>
      </p:sp>
      <p:sp>
        <p:nvSpPr>
          <p:cNvPr id="5127" name="Text Box 6">
            <a:extLst>
              <a:ext uri="{FF2B5EF4-FFF2-40B4-BE49-F238E27FC236}">
                <a16:creationId xmlns:a16="http://schemas.microsoft.com/office/drawing/2014/main" xmlns="" id="{C424D208-6430-4D8E-94BF-1A6D6F1CA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x-none" altLang="x-none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xmlns="" id="{AE0EC04D-179C-47E0-A8BF-8AE2F4CE124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ts val="13"/>
              </a:spcBef>
              <a:spcAft>
                <a:spcPts val="13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smtClean="0">
                <a:solidFill>
                  <a:srgbClr val="000000"/>
                </a:solidFill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9A2CBBBF-6DFC-4C1E-B1DD-5788739CEE03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xmlns="" id="{1A0B5DF4-B16D-4790-BA9F-E33C3C5EE67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4D8D471F-7667-472D-A731-E9B16918BE92}" type="slidenum">
              <a:rPr lang="ru-RU" altLang="x-none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</a:t>
            </a:fld>
            <a:endParaRPr lang="ru-RU" altLang="x-none">
              <a:solidFill>
                <a:srgbClr val="000000"/>
              </a:solidFill>
            </a:endParaRPr>
          </a:p>
        </p:txBody>
      </p:sp>
      <p:sp>
        <p:nvSpPr>
          <p:cNvPr id="7171" name="Rectangle 1">
            <a:extLst>
              <a:ext uri="{FF2B5EF4-FFF2-40B4-BE49-F238E27FC236}">
                <a16:creationId xmlns:a16="http://schemas.microsoft.com/office/drawing/2014/main" xmlns="" id="{1637BF9A-663D-412F-B3F0-04C72A4CCEC5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xmlns="" id="{1702135D-34D5-45D7-8AEC-E659D9C96EC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xmlns="" id="{3991597B-5CFA-45A1-8E7B-C2663CE93E8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8C5824CB-7598-48F0-87C0-BE8FACC04F97}" type="slidenum">
              <a:rPr lang="ru-RU" altLang="x-none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11</a:t>
            </a:fld>
            <a:endParaRPr lang="ru-RU" altLang="x-none">
              <a:solidFill>
                <a:srgbClr val="000000"/>
              </a:solidFill>
            </a:endParaRPr>
          </a:p>
        </p:txBody>
      </p:sp>
      <p:sp>
        <p:nvSpPr>
          <p:cNvPr id="23555" name="Rectangle 1">
            <a:extLst>
              <a:ext uri="{FF2B5EF4-FFF2-40B4-BE49-F238E27FC236}">
                <a16:creationId xmlns:a16="http://schemas.microsoft.com/office/drawing/2014/main" xmlns="" id="{8C33E020-211C-4AA1-8C07-78B8878FED7B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6" name="Rectangle 2">
            <a:extLst>
              <a:ext uri="{FF2B5EF4-FFF2-40B4-BE49-F238E27FC236}">
                <a16:creationId xmlns:a16="http://schemas.microsoft.com/office/drawing/2014/main" xmlns="" id="{D28C6822-FB08-4A17-A77C-B42B2F504BF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xmlns="" val="26393214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xmlns="" id="{9A25342E-5353-4449-96D3-693498E8867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B2D91F28-9EB3-4889-A689-A5A46B7FEC83}" type="slidenum">
              <a:rPr lang="ru-RU" altLang="x-none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12</a:t>
            </a:fld>
            <a:endParaRPr lang="ru-RU" altLang="x-none">
              <a:solidFill>
                <a:srgbClr val="000000"/>
              </a:solidFill>
            </a:endParaRPr>
          </a:p>
        </p:txBody>
      </p:sp>
      <p:sp>
        <p:nvSpPr>
          <p:cNvPr id="25603" name="Rectangle 1">
            <a:extLst>
              <a:ext uri="{FF2B5EF4-FFF2-40B4-BE49-F238E27FC236}">
                <a16:creationId xmlns:a16="http://schemas.microsoft.com/office/drawing/2014/main" xmlns="" id="{51FE4D95-28F9-4418-B0DA-E59806DBDE5B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4" name="Rectangle 2">
            <a:extLst>
              <a:ext uri="{FF2B5EF4-FFF2-40B4-BE49-F238E27FC236}">
                <a16:creationId xmlns:a16="http://schemas.microsoft.com/office/drawing/2014/main" xmlns="" id="{03962FA9-73C3-4629-9C30-C0C31D69198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xmlns="" id="{9480A898-B8D9-40E2-B82A-F13779535BF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C38A2CA3-E506-4BC1-93BB-CB059F3E4D00}" type="slidenum">
              <a:rPr lang="ru-RU" altLang="x-none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13</a:t>
            </a:fld>
            <a:endParaRPr lang="ru-RU" altLang="x-none">
              <a:solidFill>
                <a:srgbClr val="000000"/>
              </a:solidFill>
            </a:endParaRPr>
          </a:p>
        </p:txBody>
      </p:sp>
      <p:sp>
        <p:nvSpPr>
          <p:cNvPr id="27651" name="Rectangle 1">
            <a:extLst>
              <a:ext uri="{FF2B5EF4-FFF2-40B4-BE49-F238E27FC236}">
                <a16:creationId xmlns:a16="http://schemas.microsoft.com/office/drawing/2014/main" xmlns="" id="{2E590ADD-8792-49C0-8A21-71EB70BD5A19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2" name="Rectangle 2">
            <a:extLst>
              <a:ext uri="{FF2B5EF4-FFF2-40B4-BE49-F238E27FC236}">
                <a16:creationId xmlns:a16="http://schemas.microsoft.com/office/drawing/2014/main" xmlns="" id="{1A48FF3B-4BA5-45BA-B477-FDB5CA1F960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xmlns="" id="{81699057-FAC7-4B1F-9B76-5FA46A628BE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A5C32362-B40D-428A-9A1A-95306E1B0281}" type="slidenum">
              <a:rPr lang="ru-RU" altLang="x-none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14</a:t>
            </a:fld>
            <a:endParaRPr lang="ru-RU" altLang="x-none">
              <a:solidFill>
                <a:srgbClr val="000000"/>
              </a:solidFill>
            </a:endParaRPr>
          </a:p>
        </p:txBody>
      </p:sp>
      <p:sp>
        <p:nvSpPr>
          <p:cNvPr id="29699" name="Rectangle 1">
            <a:extLst>
              <a:ext uri="{FF2B5EF4-FFF2-40B4-BE49-F238E27FC236}">
                <a16:creationId xmlns:a16="http://schemas.microsoft.com/office/drawing/2014/main" xmlns="" id="{FF454D2D-A78A-4B04-AAD8-29847C93B454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Rectangle 2">
            <a:extLst>
              <a:ext uri="{FF2B5EF4-FFF2-40B4-BE49-F238E27FC236}">
                <a16:creationId xmlns:a16="http://schemas.microsoft.com/office/drawing/2014/main" xmlns="" id="{31A46436-63C4-4AA6-91E3-F496F7F9E2A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xmlns="" id="{BB9EE784-7544-4036-9C50-C70C23C2A30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D6A9D7B1-4BA9-4902-8C74-09E3D20AA9A7}" type="slidenum">
              <a:rPr lang="ru-RU" altLang="x-none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15</a:t>
            </a:fld>
            <a:endParaRPr lang="ru-RU" altLang="x-none">
              <a:solidFill>
                <a:srgbClr val="000000"/>
              </a:solidFill>
            </a:endParaRPr>
          </a:p>
        </p:txBody>
      </p:sp>
      <p:sp>
        <p:nvSpPr>
          <p:cNvPr id="31747" name="Rectangle 1">
            <a:extLst>
              <a:ext uri="{FF2B5EF4-FFF2-40B4-BE49-F238E27FC236}">
                <a16:creationId xmlns:a16="http://schemas.microsoft.com/office/drawing/2014/main" xmlns="" id="{2BC09882-DBA1-4367-BED1-4FA2EBF06D2C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8" name="Rectangle 2">
            <a:extLst>
              <a:ext uri="{FF2B5EF4-FFF2-40B4-BE49-F238E27FC236}">
                <a16:creationId xmlns:a16="http://schemas.microsoft.com/office/drawing/2014/main" xmlns="" id="{5846759D-CE21-4159-9C72-C39ABA47DCA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xmlns="" id="{A135B289-1462-49CF-80B0-D2B44CF9808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5C0027A5-DC33-4984-94FA-F8157E60751C}" type="slidenum">
              <a:rPr lang="ru-RU" altLang="x-none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16</a:t>
            </a:fld>
            <a:endParaRPr lang="ru-RU" altLang="x-none">
              <a:solidFill>
                <a:srgbClr val="000000"/>
              </a:solidFill>
            </a:endParaRPr>
          </a:p>
        </p:txBody>
      </p:sp>
      <p:sp>
        <p:nvSpPr>
          <p:cNvPr id="33795" name="Rectangle 1">
            <a:extLst>
              <a:ext uri="{FF2B5EF4-FFF2-40B4-BE49-F238E27FC236}">
                <a16:creationId xmlns:a16="http://schemas.microsoft.com/office/drawing/2014/main" xmlns="" id="{4CCB76A0-1186-4C67-9141-431F74AEC8E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6" name="Rectangle 2">
            <a:extLst>
              <a:ext uri="{FF2B5EF4-FFF2-40B4-BE49-F238E27FC236}">
                <a16:creationId xmlns:a16="http://schemas.microsoft.com/office/drawing/2014/main" xmlns="" id="{C63570A6-20F5-46D7-9EFB-72F0F37533C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xmlns="" id="{0ED2749A-3C60-4326-871D-36A27AB0229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05D1C82A-EBDB-4371-B5D3-25A1BC17B177}" type="slidenum">
              <a:rPr lang="ru-RU" altLang="x-none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17</a:t>
            </a:fld>
            <a:endParaRPr lang="ru-RU" altLang="x-none">
              <a:solidFill>
                <a:srgbClr val="000000"/>
              </a:solidFill>
            </a:endParaRPr>
          </a:p>
        </p:txBody>
      </p:sp>
      <p:sp>
        <p:nvSpPr>
          <p:cNvPr id="35843" name="Rectangle 1">
            <a:extLst>
              <a:ext uri="{FF2B5EF4-FFF2-40B4-BE49-F238E27FC236}">
                <a16:creationId xmlns:a16="http://schemas.microsoft.com/office/drawing/2014/main" xmlns="" id="{42974865-E860-472A-A1DF-4EE5C201F69B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4" name="Rectangle 2">
            <a:extLst>
              <a:ext uri="{FF2B5EF4-FFF2-40B4-BE49-F238E27FC236}">
                <a16:creationId xmlns:a16="http://schemas.microsoft.com/office/drawing/2014/main" xmlns="" id="{32A2428B-AF84-4B71-A985-0F06295F727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xmlns="" id="{90DFE61F-89A8-4414-8839-DE1532257F4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945A76AA-8D01-413E-977C-2C1135491EDA}" type="slidenum">
              <a:rPr lang="ru-RU" altLang="x-none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18</a:t>
            </a:fld>
            <a:endParaRPr lang="ru-RU" altLang="x-none">
              <a:solidFill>
                <a:srgbClr val="000000"/>
              </a:solidFill>
            </a:endParaRPr>
          </a:p>
        </p:txBody>
      </p:sp>
      <p:sp>
        <p:nvSpPr>
          <p:cNvPr id="37891" name="Rectangle 1">
            <a:extLst>
              <a:ext uri="{FF2B5EF4-FFF2-40B4-BE49-F238E27FC236}">
                <a16:creationId xmlns:a16="http://schemas.microsoft.com/office/drawing/2014/main" xmlns="" id="{EA5675CC-6434-4507-AB10-224D50E69531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Rectangle 2">
            <a:extLst>
              <a:ext uri="{FF2B5EF4-FFF2-40B4-BE49-F238E27FC236}">
                <a16:creationId xmlns:a16="http://schemas.microsoft.com/office/drawing/2014/main" xmlns="" id="{1325B7EA-FF79-46C6-859E-ED7278E68D4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xmlns="" id="{4DCF9B97-7F29-44B4-9A22-3CE52A13A96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3EBE20AA-ED9B-4D55-BFE3-F419E3C3CC00}" type="slidenum">
              <a:rPr lang="ru-RU" altLang="x-none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19</a:t>
            </a:fld>
            <a:endParaRPr lang="ru-RU" altLang="x-none">
              <a:solidFill>
                <a:srgbClr val="000000"/>
              </a:solidFill>
            </a:endParaRPr>
          </a:p>
        </p:txBody>
      </p:sp>
      <p:sp>
        <p:nvSpPr>
          <p:cNvPr id="39939" name="Rectangle 1">
            <a:extLst>
              <a:ext uri="{FF2B5EF4-FFF2-40B4-BE49-F238E27FC236}">
                <a16:creationId xmlns:a16="http://schemas.microsoft.com/office/drawing/2014/main" xmlns="" id="{B5976BDD-9CC4-4160-9459-B56B271B5D8F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6125"/>
            <a:ext cx="4967287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Rectangle 2">
            <a:extLst>
              <a:ext uri="{FF2B5EF4-FFF2-40B4-BE49-F238E27FC236}">
                <a16:creationId xmlns:a16="http://schemas.microsoft.com/office/drawing/2014/main" xmlns="" id="{B662B0C5-E266-4523-9CFD-C309A57A338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1038" y="4722813"/>
            <a:ext cx="5448300" cy="4470400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  <p:sp>
        <p:nvSpPr>
          <p:cNvPr id="39941" name="Text Box 3">
            <a:extLst>
              <a:ext uri="{FF2B5EF4-FFF2-40B4-BE49-F238E27FC236}">
                <a16:creationId xmlns:a16="http://schemas.microsoft.com/office/drawing/2014/main" xmlns="" id="{16917833-BE34-46A2-9DAF-EA3512F8B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0800" y="9445625"/>
            <a:ext cx="2947988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buClrTx/>
              <a:buFontTx/>
              <a:buNone/>
            </a:pPr>
            <a:fld id="{9B581DA8-8475-4014-A48D-CB7A8802DED5}" type="slidenum">
              <a:rPr lang="ru-RU" altLang="x-none" sz="1400">
                <a:solidFill>
                  <a:srgbClr val="FFFFFF"/>
                </a:solidFill>
                <a:latin typeface="맑은 고딕" panose="020B0503020000020004" pitchFamily="34" charset="-127"/>
              </a:rPr>
              <a:pPr eaLnBrk="1">
                <a:buClrTx/>
                <a:buFontTx/>
                <a:buNone/>
              </a:pPr>
              <a:t>19</a:t>
            </a:fld>
            <a:endParaRPr lang="ru-RU" altLang="x-none" sz="1400">
              <a:solidFill>
                <a:srgbClr val="FFFFFF"/>
              </a:solidFill>
              <a:latin typeface="맑은 고딕" panose="020B0503020000020004" pitchFamily="34" charset="-127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xmlns="" id="{C55A7034-3E4E-4627-A2ED-E3914F669D6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88330A03-8452-4CCD-9953-6EE394C1FE76}" type="slidenum">
              <a:rPr lang="ru-RU" altLang="x-none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20</a:t>
            </a:fld>
            <a:endParaRPr lang="ru-RU" altLang="x-none">
              <a:solidFill>
                <a:srgbClr val="000000"/>
              </a:solidFill>
            </a:endParaRPr>
          </a:p>
        </p:txBody>
      </p:sp>
      <p:sp>
        <p:nvSpPr>
          <p:cNvPr id="41987" name="Rectangle 1">
            <a:extLst>
              <a:ext uri="{FF2B5EF4-FFF2-40B4-BE49-F238E27FC236}">
                <a16:creationId xmlns:a16="http://schemas.microsoft.com/office/drawing/2014/main" xmlns="" id="{44CF29C7-7609-4A41-91FB-95C85A1C91C1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Rectangle 2">
            <a:extLst>
              <a:ext uri="{FF2B5EF4-FFF2-40B4-BE49-F238E27FC236}">
                <a16:creationId xmlns:a16="http://schemas.microsoft.com/office/drawing/2014/main" xmlns="" id="{A826CDFD-B7E4-4DB5-BC80-C5527FD5FF7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xmlns="" id="{49ECA2A2-6762-4B21-A844-986AE64C934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1FFB20A5-8219-43F5-8678-2E7D33DDA54D}" type="slidenum">
              <a:rPr lang="ru-RU" altLang="x-none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</a:t>
            </a:fld>
            <a:endParaRPr lang="ru-RU" altLang="x-none">
              <a:solidFill>
                <a:srgbClr val="000000"/>
              </a:solidFill>
            </a:endParaRPr>
          </a:p>
        </p:txBody>
      </p:sp>
      <p:sp>
        <p:nvSpPr>
          <p:cNvPr id="9219" name="Rectangle 1">
            <a:extLst>
              <a:ext uri="{FF2B5EF4-FFF2-40B4-BE49-F238E27FC236}">
                <a16:creationId xmlns:a16="http://schemas.microsoft.com/office/drawing/2014/main" xmlns="" id="{BEC0401D-261F-49D1-873F-67A17542E6E4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>
            <a:extLst>
              <a:ext uri="{FF2B5EF4-FFF2-40B4-BE49-F238E27FC236}">
                <a16:creationId xmlns:a16="http://schemas.microsoft.com/office/drawing/2014/main" xmlns="" id="{19F9D3E4-6366-4D2F-956C-7E4833A87E2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xmlns="" id="{1467B43A-FC46-4AC7-AF22-DE96E42CA5B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CB9D5959-22DA-41DE-B54B-3102140135F7}" type="slidenum">
              <a:rPr lang="ru-RU" altLang="x-none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21</a:t>
            </a:fld>
            <a:endParaRPr lang="ru-RU" altLang="x-none">
              <a:solidFill>
                <a:srgbClr val="000000"/>
              </a:solidFill>
            </a:endParaRPr>
          </a:p>
        </p:txBody>
      </p:sp>
      <p:sp>
        <p:nvSpPr>
          <p:cNvPr id="44035" name="Rectangle 1">
            <a:extLst>
              <a:ext uri="{FF2B5EF4-FFF2-40B4-BE49-F238E27FC236}">
                <a16:creationId xmlns:a16="http://schemas.microsoft.com/office/drawing/2014/main" xmlns="" id="{FB874CFF-A606-4611-A883-617D1F491B3C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55650"/>
            <a:ext cx="4970462" cy="372745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Rectangle 2">
            <a:extLst>
              <a:ext uri="{FF2B5EF4-FFF2-40B4-BE49-F238E27FC236}">
                <a16:creationId xmlns:a16="http://schemas.microsoft.com/office/drawing/2014/main" xmlns="" id="{21D37282-B7DA-4589-A38B-FE38DD61297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1038" y="4722813"/>
            <a:ext cx="5451475" cy="4473575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xmlns="" id="{EF2843CA-8EB3-4420-B8BF-BF1A9BE5052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886FDA60-2551-4998-8DCD-5FEA115ACF3C}" type="slidenum">
              <a:rPr lang="ru-RU" altLang="x-none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22</a:t>
            </a:fld>
            <a:endParaRPr lang="ru-RU" altLang="x-none">
              <a:solidFill>
                <a:srgbClr val="000000"/>
              </a:solidFill>
            </a:endParaRPr>
          </a:p>
        </p:txBody>
      </p:sp>
      <p:sp>
        <p:nvSpPr>
          <p:cNvPr id="46083" name="Text Box 1">
            <a:extLst>
              <a:ext uri="{FF2B5EF4-FFF2-40B4-BE49-F238E27FC236}">
                <a16:creationId xmlns:a16="http://schemas.microsoft.com/office/drawing/2014/main" xmlns="" id="{0FA2ABB9-47CA-4073-88FC-A4ACF628A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0800" y="9445625"/>
            <a:ext cx="2947988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buClrTx/>
              <a:buFontTx/>
              <a:buNone/>
            </a:pPr>
            <a:fld id="{CC5A3D09-0627-4FFC-8DFC-C41F9E1D9384}" type="slidenum">
              <a:rPr lang="ru-RU" altLang="x-none" sz="1400">
                <a:solidFill>
                  <a:srgbClr val="FFFFFF"/>
                </a:solidFill>
                <a:latin typeface="맑은 고딕" panose="020B0503020000020004" pitchFamily="34" charset="-127"/>
              </a:rPr>
              <a:pPr eaLnBrk="1">
                <a:buClrTx/>
                <a:buFontTx/>
                <a:buNone/>
              </a:pPr>
              <a:t>22</a:t>
            </a:fld>
            <a:endParaRPr lang="ru-RU" altLang="x-none" sz="1400">
              <a:solidFill>
                <a:srgbClr val="FFFFFF"/>
              </a:solidFill>
              <a:latin typeface="맑은 고딕" panose="020B0503020000020004" pitchFamily="34" charset="-127"/>
            </a:endParaRPr>
          </a:p>
        </p:txBody>
      </p:sp>
      <p:sp>
        <p:nvSpPr>
          <p:cNvPr id="46084" name="Rectangle 2">
            <a:extLst>
              <a:ext uri="{FF2B5EF4-FFF2-40B4-BE49-F238E27FC236}">
                <a16:creationId xmlns:a16="http://schemas.microsoft.com/office/drawing/2014/main" xmlns="" id="{56366BF5-407F-474D-9171-AC21FC9BCD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338" y="746125"/>
            <a:ext cx="4972050" cy="37290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x-none" altLang="x-none"/>
          </a:p>
        </p:txBody>
      </p:sp>
      <p:sp>
        <p:nvSpPr>
          <p:cNvPr id="46085" name="Text Box 3">
            <a:extLst>
              <a:ext uri="{FF2B5EF4-FFF2-40B4-BE49-F238E27FC236}">
                <a16:creationId xmlns:a16="http://schemas.microsoft.com/office/drawing/2014/main" xmlns="" id="{A563BDCC-7F13-4845-84CB-799497C33D6F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>
          <a:xfrm>
            <a:off x="681038" y="4722813"/>
            <a:ext cx="5453062" cy="4475162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45000" bIns="45000"/>
          <a:lstStyle/>
          <a:p>
            <a:pPr marL="215900" indent="-214313" eaLnBrk="1" hangingPunct="1">
              <a:spcBef>
                <a:spcPts val="13"/>
              </a:spcBef>
              <a:spcAft>
                <a:spcPts val="13"/>
              </a:spcAft>
              <a:buClrTx/>
              <a:buFontTx/>
              <a:buNone/>
              <a:tabLst>
                <a:tab pos="0" algn="l"/>
                <a:tab pos="215900" algn="l"/>
                <a:tab pos="663575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34513" algn="l"/>
                <a:tab pos="9883775" algn="l"/>
                <a:tab pos="10333038" algn="l"/>
                <a:tab pos="10782300" algn="l"/>
              </a:tabLst>
            </a:pPr>
            <a:r>
              <a:rPr lang="ru-RU" altLang="x-none" sz="2000">
                <a:latin typeface="맑은 고딕" panose="020B0503020000020004" pitchFamily="34" charset="-127"/>
                <a:ea typeface="Microsoft YaHei" panose="020B0503020204020204" pitchFamily="34" charset="-122"/>
              </a:rPr>
              <a:t>Global muscles</a:t>
            </a:r>
            <a:r>
              <a:rPr lang="zh-CN" altLang="x-none" sz="2000">
                <a:latin typeface="맑은 고딕" panose="020B0503020000020004" pitchFamily="34" charset="-127"/>
                <a:ea typeface="Microsoft YaHei" panose="020B0503020204020204" pitchFamily="34" charset="-122"/>
              </a:rPr>
              <a:t>은 기능에 따라 다시 </a:t>
            </a:r>
            <a:r>
              <a:rPr lang="ru-RU" altLang="x-none" sz="2000">
                <a:latin typeface="맑은 고딕" panose="020B0503020000020004" pitchFamily="34" charset="-127"/>
                <a:ea typeface="Microsoft YaHei" panose="020B0503020204020204" pitchFamily="34" charset="-122"/>
              </a:rPr>
              <a:t>mobilizer, stabilizer</a:t>
            </a:r>
            <a:r>
              <a:rPr lang="zh-CN" altLang="x-none" sz="2000">
                <a:latin typeface="맑은 고딕" panose="020B0503020000020004" pitchFamily="34" charset="-127"/>
                <a:ea typeface="Microsoft YaHei" panose="020B0503020204020204" pitchFamily="34" charset="-122"/>
              </a:rPr>
              <a:t>로 분리할 수 있음</a:t>
            </a:r>
          </a:p>
          <a:p>
            <a:pPr marL="215900" indent="-214313" eaLnBrk="1" hangingPunct="1">
              <a:spcBef>
                <a:spcPts val="13"/>
              </a:spcBef>
              <a:spcAft>
                <a:spcPts val="13"/>
              </a:spcAft>
              <a:buClrTx/>
              <a:buFontTx/>
              <a:buNone/>
              <a:tabLst>
                <a:tab pos="0" algn="l"/>
                <a:tab pos="215900" algn="l"/>
                <a:tab pos="663575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34513" algn="l"/>
                <a:tab pos="9883775" algn="l"/>
                <a:tab pos="10333038" algn="l"/>
                <a:tab pos="10782300" algn="l"/>
              </a:tabLst>
            </a:pPr>
            <a:r>
              <a:rPr lang="ru-RU" altLang="x-none" sz="2000">
                <a:latin typeface="맑은 고딕" panose="020B0503020000020004" pitchFamily="34" charset="-127"/>
                <a:ea typeface="Microsoft YaHei" panose="020B0503020204020204" pitchFamily="34" charset="-122"/>
              </a:rPr>
              <a:t>Local stabilizer: segmental stability</a:t>
            </a:r>
          </a:p>
          <a:p>
            <a:pPr marL="215900" indent="-214313" eaLnBrk="1" hangingPunct="1">
              <a:spcBef>
                <a:spcPts val="13"/>
              </a:spcBef>
              <a:spcAft>
                <a:spcPts val="13"/>
              </a:spcAft>
              <a:buClrTx/>
              <a:buFontTx/>
              <a:buNone/>
              <a:tabLst>
                <a:tab pos="0" algn="l"/>
                <a:tab pos="215900" algn="l"/>
                <a:tab pos="663575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34513" algn="l"/>
                <a:tab pos="9883775" algn="l"/>
                <a:tab pos="10333038" algn="l"/>
                <a:tab pos="10782300" algn="l"/>
              </a:tabLst>
            </a:pPr>
            <a:r>
              <a:rPr lang="ru-RU" altLang="x-none" sz="2000">
                <a:latin typeface="맑은 고딕" panose="020B0503020000020004" pitchFamily="34" charset="-127"/>
                <a:ea typeface="Microsoft YaHei" panose="020B0503020204020204" pitchFamily="34" charset="-122"/>
              </a:rPr>
              <a:t>Global stabilizer: eccentrically to control range of motion</a:t>
            </a:r>
          </a:p>
          <a:p>
            <a:pPr marL="215900" indent="-214313" eaLnBrk="1" hangingPunct="1">
              <a:spcBef>
                <a:spcPts val="13"/>
              </a:spcBef>
              <a:spcAft>
                <a:spcPts val="13"/>
              </a:spcAft>
              <a:buClrTx/>
              <a:buFontTx/>
              <a:buNone/>
              <a:tabLst>
                <a:tab pos="0" algn="l"/>
                <a:tab pos="215900" algn="l"/>
                <a:tab pos="663575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34513" algn="l"/>
                <a:tab pos="9883775" algn="l"/>
                <a:tab pos="10333038" algn="l"/>
                <a:tab pos="10782300" algn="l"/>
              </a:tabLst>
            </a:pPr>
            <a:r>
              <a:rPr lang="ru-RU" altLang="x-none" sz="2000">
                <a:latin typeface="맑은 고딕" panose="020B0503020000020004" pitchFamily="34" charset="-127"/>
                <a:ea typeface="Microsoft YaHei" panose="020B0503020204020204" pitchFamily="34" charset="-122"/>
              </a:rPr>
              <a:t>                         produce movement with stability</a:t>
            </a:r>
          </a:p>
          <a:p>
            <a:pPr marL="215900" indent="-214313" eaLnBrk="1" hangingPunct="1">
              <a:spcBef>
                <a:spcPts val="13"/>
              </a:spcBef>
              <a:spcAft>
                <a:spcPts val="13"/>
              </a:spcAft>
              <a:buClrTx/>
              <a:buFontTx/>
              <a:buNone/>
              <a:tabLst>
                <a:tab pos="0" algn="l"/>
                <a:tab pos="215900" algn="l"/>
                <a:tab pos="663575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34513" algn="l"/>
                <a:tab pos="9883775" algn="l"/>
                <a:tab pos="10333038" algn="l"/>
                <a:tab pos="10782300" algn="l"/>
              </a:tabLst>
            </a:pPr>
            <a:r>
              <a:rPr lang="ru-RU" altLang="x-none" sz="2000">
                <a:latin typeface="맑은 고딕" panose="020B0503020000020004" pitchFamily="34" charset="-127"/>
                <a:ea typeface="Microsoft YaHei" panose="020B0503020204020204" pitchFamily="34" charset="-122"/>
              </a:rPr>
              <a:t>Global mobility: </a:t>
            </a:r>
            <a:r>
              <a:rPr lang="zh-CN" altLang="x-none" sz="2000">
                <a:latin typeface="맑은 고딕" panose="020B0503020000020004" pitchFamily="34" charset="-127"/>
                <a:ea typeface="Microsoft YaHei" panose="020B0503020204020204" pitchFamily="34" charset="-122"/>
              </a:rPr>
              <a:t>움직임에 주로 관여</a:t>
            </a:r>
          </a:p>
          <a:p>
            <a:pPr marL="215900" indent="-214313" eaLnBrk="1" hangingPunct="1">
              <a:spcBef>
                <a:spcPts val="13"/>
              </a:spcBef>
              <a:spcAft>
                <a:spcPts val="13"/>
              </a:spcAft>
              <a:buClrTx/>
              <a:buFontTx/>
              <a:buNone/>
              <a:tabLst>
                <a:tab pos="0" algn="l"/>
                <a:tab pos="215900" algn="l"/>
                <a:tab pos="663575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34513" algn="l"/>
                <a:tab pos="9883775" algn="l"/>
                <a:tab pos="10333038" algn="l"/>
                <a:tab pos="10782300" algn="l"/>
              </a:tabLst>
            </a:pPr>
            <a:r>
              <a:rPr lang="ru-RU" altLang="x-none" sz="2000">
                <a:latin typeface="맑은 고딕" panose="020B0503020000020004" pitchFamily="34" charset="-127"/>
                <a:ea typeface="Microsoft YaHei" panose="020B0503020204020204" pitchFamily="34" charset="-122"/>
              </a:rPr>
              <a:t>                       load or high speed movement </a:t>
            </a:r>
            <a:r>
              <a:rPr lang="zh-CN" altLang="x-none" sz="2000">
                <a:latin typeface="맑은 고딕" panose="020B0503020000020004" pitchFamily="34" charset="-127"/>
                <a:ea typeface="Microsoft YaHei" panose="020B0503020204020204" pitchFamily="34" charset="-122"/>
              </a:rPr>
              <a:t>시 </a:t>
            </a:r>
            <a:r>
              <a:rPr lang="ru-RU" altLang="x-none" sz="2000">
                <a:latin typeface="맑은 고딕" panose="020B0503020000020004" pitchFamily="34" charset="-127"/>
                <a:ea typeface="Microsoft YaHei" panose="020B0503020204020204" pitchFamily="34" charset="-122"/>
              </a:rPr>
              <a:t>eccentric contraction</a:t>
            </a:r>
            <a:r>
              <a:rPr lang="zh-CN" altLang="x-none" sz="2000">
                <a:latin typeface="맑은 고딕" panose="020B0503020000020004" pitchFamily="34" charset="-127"/>
                <a:ea typeface="Microsoft YaHei" panose="020B0503020204020204" pitchFamily="34" charset="-122"/>
              </a:rPr>
              <a:t>을 통해 </a:t>
            </a:r>
            <a:r>
              <a:rPr lang="ru-RU" altLang="x-none" sz="2000">
                <a:latin typeface="맑은 고딕" panose="020B0503020000020004" pitchFamily="34" charset="-127"/>
                <a:ea typeface="Microsoft YaHei" panose="020B0503020204020204" pitchFamily="34" charset="-122"/>
              </a:rPr>
              <a:t>stability </a:t>
            </a:r>
            <a:r>
              <a:rPr lang="zh-CN" altLang="x-none" sz="2000">
                <a:latin typeface="맑은 고딕" panose="020B0503020000020004" pitchFamily="34" charset="-127"/>
                <a:ea typeface="Microsoft YaHei" panose="020B0503020204020204" pitchFamily="34" charset="-122"/>
              </a:rPr>
              <a:t>제공</a:t>
            </a:r>
          </a:p>
        </p:txBody>
      </p:sp>
      <p:sp>
        <p:nvSpPr>
          <p:cNvPr id="46086" name="Rectangle 4">
            <a:extLst>
              <a:ext uri="{FF2B5EF4-FFF2-40B4-BE49-F238E27FC236}">
                <a16:creationId xmlns:a16="http://schemas.microsoft.com/office/drawing/2014/main" xmlns="" id="{831973D3-E927-4699-BB42-6F824618C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0800" y="9445625"/>
            <a:ext cx="29527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>
              <a:buClrTx/>
              <a:buFontTx/>
              <a:buNone/>
            </a:pPr>
            <a:fld id="{6901AAC7-4BD1-4C51-B0B8-2A4AFDB69A94}" type="slidenum">
              <a:rPr lang="ru-RU" altLang="x-none" sz="1200">
                <a:solidFill>
                  <a:srgbClr val="FFFFFF"/>
                </a:solidFill>
                <a:latin typeface="맑은 고딕" panose="020B0503020000020004" pitchFamily="34" charset="-127"/>
              </a:rPr>
              <a:pPr algn="r" eaLnBrk="1">
                <a:buClrTx/>
                <a:buFontTx/>
                <a:buNone/>
              </a:pPr>
              <a:t>22</a:t>
            </a:fld>
            <a:endParaRPr lang="ru-RU" altLang="x-none" sz="1200">
              <a:solidFill>
                <a:srgbClr val="FFFFFF"/>
              </a:solidFill>
              <a:latin typeface="맑은 고딕" panose="020B0503020000020004" pitchFamily="34" charset="-127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xmlns="" id="{47A7A71F-E094-4A4A-AEF2-723F5A429EF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CF8CCBE1-0560-45DB-BE70-950F21E1B0E3}" type="slidenum">
              <a:rPr lang="ru-RU" altLang="x-none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23</a:t>
            </a:fld>
            <a:endParaRPr lang="ru-RU" altLang="x-none">
              <a:solidFill>
                <a:srgbClr val="000000"/>
              </a:solidFill>
            </a:endParaRPr>
          </a:p>
        </p:txBody>
      </p:sp>
      <p:sp>
        <p:nvSpPr>
          <p:cNvPr id="48131" name="Text Box 1">
            <a:extLst>
              <a:ext uri="{FF2B5EF4-FFF2-40B4-BE49-F238E27FC236}">
                <a16:creationId xmlns:a16="http://schemas.microsoft.com/office/drawing/2014/main" xmlns="" id="{602FF114-D96F-490A-9633-D1895A16C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0800" y="9445625"/>
            <a:ext cx="2947988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buClrTx/>
              <a:buFontTx/>
              <a:buNone/>
            </a:pPr>
            <a:fld id="{47511289-351A-42FE-A1A3-0A345FDF5306}" type="slidenum">
              <a:rPr lang="ru-RU" altLang="x-none" sz="1400">
                <a:solidFill>
                  <a:srgbClr val="FFFFFF"/>
                </a:solidFill>
                <a:latin typeface="맑은 고딕" panose="020B0503020000020004" pitchFamily="34" charset="-127"/>
              </a:rPr>
              <a:pPr eaLnBrk="1">
                <a:buClrTx/>
                <a:buFontTx/>
                <a:buNone/>
              </a:pPr>
              <a:t>23</a:t>
            </a:fld>
            <a:endParaRPr lang="ru-RU" altLang="x-none" sz="1400">
              <a:solidFill>
                <a:srgbClr val="FFFFFF"/>
              </a:solidFill>
              <a:latin typeface="맑은 고딕" panose="020B0503020000020004" pitchFamily="34" charset="-127"/>
            </a:endParaRPr>
          </a:p>
        </p:txBody>
      </p:sp>
      <p:sp>
        <p:nvSpPr>
          <p:cNvPr id="48132" name="Rectangle 2">
            <a:extLst>
              <a:ext uri="{FF2B5EF4-FFF2-40B4-BE49-F238E27FC236}">
                <a16:creationId xmlns:a16="http://schemas.microsoft.com/office/drawing/2014/main" xmlns="" id="{50C98827-9DD4-41A8-A648-602243DF4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338" y="746125"/>
            <a:ext cx="4972050" cy="37290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x-none" altLang="x-none"/>
          </a:p>
        </p:txBody>
      </p:sp>
      <p:sp>
        <p:nvSpPr>
          <p:cNvPr id="48133" name="Text Box 3">
            <a:extLst>
              <a:ext uri="{FF2B5EF4-FFF2-40B4-BE49-F238E27FC236}">
                <a16:creationId xmlns:a16="http://schemas.microsoft.com/office/drawing/2014/main" xmlns="" id="{F3D910F2-2E4A-42D1-8734-2C45D63711E9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>
          <a:xfrm>
            <a:off x="681038" y="4722813"/>
            <a:ext cx="5453062" cy="4475162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45000" bIns="45000"/>
          <a:lstStyle/>
          <a:p>
            <a:pPr marL="215900" indent="-214313" eaLnBrk="1" hangingPunct="1">
              <a:spcBef>
                <a:spcPts val="13"/>
              </a:spcBef>
              <a:spcAft>
                <a:spcPts val="13"/>
              </a:spcAft>
              <a:buClrTx/>
              <a:buFontTx/>
              <a:buNone/>
              <a:tabLst>
                <a:tab pos="0" algn="l"/>
                <a:tab pos="215900" algn="l"/>
                <a:tab pos="663575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34513" algn="l"/>
                <a:tab pos="9883775" algn="l"/>
                <a:tab pos="10333038" algn="l"/>
                <a:tab pos="10782300" algn="l"/>
              </a:tabLst>
            </a:pPr>
            <a:r>
              <a:rPr lang="zh-CN" altLang="x-none" sz="2000">
                <a:latin typeface="맑은 고딕" panose="020B0503020000020004" pitchFamily="34" charset="-127"/>
                <a:ea typeface="Microsoft YaHei" panose="020B0503020204020204" pitchFamily="34" charset="-122"/>
              </a:rPr>
              <a:t>근육의 약화가 일어나게 되면 다음과 같은 변화가 나타나 </a:t>
            </a:r>
            <a:r>
              <a:rPr lang="ru-RU" altLang="x-none" sz="2000">
                <a:latin typeface="맑은 고딕" panose="020B0503020000020004" pitchFamily="34" charset="-127"/>
                <a:ea typeface="Microsoft YaHei" panose="020B0503020204020204" pitchFamily="34" charset="-122"/>
              </a:rPr>
              <a:t>stability</a:t>
            </a:r>
            <a:r>
              <a:rPr lang="zh-CN" altLang="x-none" sz="2000">
                <a:latin typeface="맑은 고딕" panose="020B0503020000020004" pitchFamily="34" charset="-127"/>
                <a:ea typeface="Microsoft YaHei" panose="020B0503020204020204" pitchFamily="34" charset="-122"/>
              </a:rPr>
              <a:t>에도 영향을 주게 되어 통증을 야기할 수 있다</a:t>
            </a:r>
            <a:r>
              <a:rPr lang="ru-RU" altLang="x-none" sz="2000">
                <a:latin typeface="맑은 고딕" panose="020B0503020000020004" pitchFamily="34" charset="-127"/>
                <a:ea typeface="Microsoft YaHei" panose="020B0503020204020204" pitchFamily="34" charset="-122"/>
              </a:rPr>
              <a:t>.</a:t>
            </a:r>
          </a:p>
        </p:txBody>
      </p:sp>
      <p:sp>
        <p:nvSpPr>
          <p:cNvPr id="48134" name="Rectangle 4">
            <a:extLst>
              <a:ext uri="{FF2B5EF4-FFF2-40B4-BE49-F238E27FC236}">
                <a16:creationId xmlns:a16="http://schemas.microsoft.com/office/drawing/2014/main" xmlns="" id="{565DFE80-66C2-4B94-940C-38F2E9041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0800" y="9445625"/>
            <a:ext cx="29527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>
              <a:buClrTx/>
              <a:buFontTx/>
              <a:buNone/>
            </a:pPr>
            <a:fld id="{4E921EF2-E874-4DB3-95B0-6674A5A2A907}" type="slidenum">
              <a:rPr lang="ru-RU" altLang="x-none" sz="1200">
                <a:solidFill>
                  <a:srgbClr val="FFFFFF"/>
                </a:solidFill>
                <a:latin typeface="맑은 고딕" panose="020B0503020000020004" pitchFamily="34" charset="-127"/>
              </a:rPr>
              <a:pPr algn="r" eaLnBrk="1">
                <a:buClrTx/>
                <a:buFontTx/>
                <a:buNone/>
              </a:pPr>
              <a:t>23</a:t>
            </a:fld>
            <a:endParaRPr lang="ru-RU" altLang="x-none" sz="1200">
              <a:solidFill>
                <a:srgbClr val="FFFFFF"/>
              </a:solidFill>
              <a:latin typeface="맑은 고딕" panose="020B0503020000020004" pitchFamily="34" charset="-127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xmlns="" id="{A4509ABF-481E-4AC5-9432-B4AC8E571B4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9C623CAC-48F5-4F23-8850-AE61DA960886}" type="slidenum">
              <a:rPr lang="ru-RU" altLang="x-none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24</a:t>
            </a:fld>
            <a:endParaRPr lang="ru-RU" altLang="x-none">
              <a:solidFill>
                <a:srgbClr val="000000"/>
              </a:solidFill>
            </a:endParaRPr>
          </a:p>
        </p:txBody>
      </p:sp>
      <p:sp>
        <p:nvSpPr>
          <p:cNvPr id="50179" name="Text Box 1">
            <a:extLst>
              <a:ext uri="{FF2B5EF4-FFF2-40B4-BE49-F238E27FC236}">
                <a16:creationId xmlns:a16="http://schemas.microsoft.com/office/drawing/2014/main" xmlns="" id="{CD9A848B-8A2F-4020-BE22-6BE0A725B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0800" y="9445625"/>
            <a:ext cx="2947988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buClrTx/>
              <a:buFontTx/>
              <a:buNone/>
            </a:pPr>
            <a:fld id="{2CAD1A3A-E1C1-4010-98A0-380F4820B60E}" type="slidenum">
              <a:rPr lang="ru-RU" altLang="x-none" sz="1400">
                <a:solidFill>
                  <a:srgbClr val="FFFFFF"/>
                </a:solidFill>
                <a:latin typeface="맑은 고딕" panose="020B0503020000020004" pitchFamily="34" charset="-127"/>
              </a:rPr>
              <a:pPr eaLnBrk="1">
                <a:buClrTx/>
                <a:buFontTx/>
                <a:buNone/>
              </a:pPr>
              <a:t>24</a:t>
            </a:fld>
            <a:endParaRPr lang="ru-RU" altLang="x-none" sz="1400">
              <a:solidFill>
                <a:srgbClr val="FFFFFF"/>
              </a:solidFill>
              <a:latin typeface="맑은 고딕" panose="020B0503020000020004" pitchFamily="34" charset="-127"/>
            </a:endParaRPr>
          </a:p>
        </p:txBody>
      </p:sp>
      <p:sp>
        <p:nvSpPr>
          <p:cNvPr id="50180" name="Rectangle 2">
            <a:extLst>
              <a:ext uri="{FF2B5EF4-FFF2-40B4-BE49-F238E27FC236}">
                <a16:creationId xmlns:a16="http://schemas.microsoft.com/office/drawing/2014/main" xmlns="" id="{DA88F28C-C006-4197-9BB4-B0AD9CDD17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338" y="746125"/>
            <a:ext cx="4972050" cy="37290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x-none" altLang="x-none"/>
          </a:p>
        </p:txBody>
      </p:sp>
      <p:sp>
        <p:nvSpPr>
          <p:cNvPr id="50181" name="Text Box 3">
            <a:extLst>
              <a:ext uri="{FF2B5EF4-FFF2-40B4-BE49-F238E27FC236}">
                <a16:creationId xmlns:a16="http://schemas.microsoft.com/office/drawing/2014/main" xmlns="" id="{C5895C2F-0E32-475E-97BE-FA0D63C18DC9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>
          <a:xfrm>
            <a:off x="681038" y="4722813"/>
            <a:ext cx="5453062" cy="4475162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45000" bIns="45000"/>
          <a:lstStyle/>
          <a:p>
            <a:pPr marL="215900" indent="-214313" eaLnBrk="1" hangingPunct="1">
              <a:spcBef>
                <a:spcPts val="13"/>
              </a:spcBef>
              <a:spcAft>
                <a:spcPts val="13"/>
              </a:spcAft>
              <a:buClrTx/>
              <a:buFontTx/>
              <a:buNone/>
              <a:tabLst>
                <a:tab pos="0" algn="l"/>
                <a:tab pos="215900" algn="l"/>
                <a:tab pos="663575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34513" algn="l"/>
                <a:tab pos="9883775" algn="l"/>
                <a:tab pos="10333038" algn="l"/>
                <a:tab pos="10782300" algn="l"/>
              </a:tabLst>
            </a:pPr>
            <a:r>
              <a:rPr lang="ru-RU" altLang="x-none" sz="2000" dirty="0" err="1">
                <a:latin typeface="맑은 고딕" panose="020B0503020000020004" pitchFamily="34" charset="-127"/>
                <a:ea typeface="Microsoft YaHei" panose="020B0503020204020204" pitchFamily="34" charset="-122"/>
              </a:rPr>
              <a:t>those</a:t>
            </a:r>
            <a:r>
              <a:rPr lang="ru-RU" altLang="x-none" sz="2000" dirty="0">
                <a:latin typeface="맑은 고딕" panose="020B0503020000020004" pitchFamily="34" charset="-127"/>
                <a:ea typeface="Microsoft YaHei" panose="020B0503020204020204" pitchFamily="34" charset="-122"/>
              </a:rPr>
              <a:t> </a:t>
            </a:r>
            <a:r>
              <a:rPr lang="ru-RU" altLang="x-none" sz="2000" dirty="0" err="1">
                <a:latin typeface="맑은 고딕" panose="020B0503020000020004" pitchFamily="34" charset="-127"/>
                <a:ea typeface="Microsoft YaHei" panose="020B0503020204020204" pitchFamily="34" charset="-122"/>
              </a:rPr>
              <a:t>muscles</a:t>
            </a:r>
            <a:r>
              <a:rPr lang="ru-RU" altLang="x-none" sz="2000" dirty="0">
                <a:latin typeface="맑은 고딕" panose="020B0503020000020004" pitchFamily="34" charset="-127"/>
                <a:ea typeface="Microsoft YaHei" panose="020B0503020204020204" pitchFamily="34" charset="-122"/>
              </a:rPr>
              <a:t>, </a:t>
            </a:r>
            <a:r>
              <a:rPr lang="ru-RU" altLang="x-none" sz="2000" dirty="0" err="1">
                <a:latin typeface="맑은 고딕" panose="020B0503020000020004" pitchFamily="34" charset="-127"/>
                <a:ea typeface="Microsoft YaHei" panose="020B0503020204020204" pitchFamily="34" charset="-122"/>
              </a:rPr>
              <a:t>mainly</a:t>
            </a:r>
            <a:r>
              <a:rPr lang="ru-RU" altLang="x-none" sz="2000" dirty="0">
                <a:latin typeface="맑은 고딕" panose="020B0503020000020004" pitchFamily="34" charset="-127"/>
                <a:ea typeface="Microsoft YaHei" panose="020B0503020204020204" pitchFamily="34" charset="-122"/>
              </a:rPr>
              <a:t> </a:t>
            </a:r>
            <a:r>
              <a:rPr lang="ru-RU" altLang="x-none" sz="2000" dirty="0" err="1">
                <a:latin typeface="맑은 고딕" panose="020B0503020000020004" pitchFamily="34" charset="-127"/>
                <a:ea typeface="Microsoft YaHei" panose="020B0503020204020204" pitchFamily="34" charset="-122"/>
              </a:rPr>
              <a:t>extensors</a:t>
            </a:r>
            <a:r>
              <a:rPr lang="ru-RU" altLang="x-none" sz="2000" dirty="0">
                <a:latin typeface="맑은 고딕" panose="020B0503020000020004" pitchFamily="34" charset="-127"/>
                <a:ea typeface="Microsoft YaHei" panose="020B0503020204020204" pitchFamily="34" charset="-122"/>
              </a:rPr>
              <a:t> </a:t>
            </a:r>
            <a:r>
              <a:rPr lang="ru-RU" altLang="x-none" sz="2000" dirty="0" err="1">
                <a:latin typeface="맑은 고딕" panose="020B0503020000020004" pitchFamily="34" charset="-127"/>
                <a:ea typeface="Microsoft YaHei" panose="020B0503020204020204" pitchFamily="34" charset="-122"/>
              </a:rPr>
              <a:t>of</a:t>
            </a:r>
            <a:r>
              <a:rPr lang="ru-RU" altLang="x-none" sz="2000" dirty="0">
                <a:latin typeface="맑은 고딕" panose="020B0503020000020004" pitchFamily="34" charset="-127"/>
                <a:ea typeface="Microsoft YaHei" panose="020B0503020204020204" pitchFamily="34" charset="-122"/>
              </a:rPr>
              <a:t> </a:t>
            </a:r>
            <a:r>
              <a:rPr lang="ru-RU" altLang="x-none" sz="2000" dirty="0" err="1">
                <a:latin typeface="맑은 고딕" panose="020B0503020000020004" pitchFamily="34" charset="-127"/>
                <a:ea typeface="Microsoft YaHei" panose="020B0503020204020204" pitchFamily="34" charset="-122"/>
              </a:rPr>
              <a:t>the</a:t>
            </a:r>
            <a:r>
              <a:rPr lang="ru-RU" altLang="x-none" sz="2000" dirty="0">
                <a:latin typeface="맑은 고딕" panose="020B0503020000020004" pitchFamily="34" charset="-127"/>
                <a:ea typeface="Microsoft YaHei" panose="020B0503020204020204" pitchFamily="34" charset="-122"/>
              </a:rPr>
              <a:t> </a:t>
            </a:r>
            <a:r>
              <a:rPr lang="ru-RU" altLang="x-none" sz="2000" dirty="0" err="1">
                <a:latin typeface="맑은 고딕" panose="020B0503020000020004" pitchFamily="34" charset="-127"/>
                <a:ea typeface="Microsoft YaHei" panose="020B0503020204020204" pitchFamily="34" charset="-122"/>
              </a:rPr>
              <a:t>knees</a:t>
            </a:r>
            <a:r>
              <a:rPr lang="ru-RU" altLang="x-none" sz="2000" dirty="0">
                <a:latin typeface="맑은 고딕" panose="020B0503020000020004" pitchFamily="34" charset="-127"/>
                <a:ea typeface="Microsoft YaHei" panose="020B0503020204020204" pitchFamily="34" charset="-122"/>
              </a:rPr>
              <a:t>, </a:t>
            </a:r>
            <a:r>
              <a:rPr lang="ru-RU" altLang="x-none" sz="2000" dirty="0" err="1">
                <a:latin typeface="맑은 고딕" panose="020B0503020000020004" pitchFamily="34" charset="-127"/>
                <a:ea typeface="Microsoft YaHei" panose="020B0503020204020204" pitchFamily="34" charset="-122"/>
              </a:rPr>
              <a:t>hips</a:t>
            </a:r>
            <a:r>
              <a:rPr lang="ru-RU" altLang="x-none" sz="2000" dirty="0">
                <a:latin typeface="맑은 고딕" panose="020B0503020000020004" pitchFamily="34" charset="-127"/>
                <a:ea typeface="Microsoft YaHei" panose="020B0503020204020204" pitchFamily="34" charset="-122"/>
              </a:rPr>
              <a:t>, </a:t>
            </a:r>
            <a:r>
              <a:rPr lang="ru-RU" altLang="x-none" sz="2000" dirty="0" err="1">
                <a:latin typeface="맑은 고딕" panose="020B0503020000020004" pitchFamily="34" charset="-127"/>
                <a:ea typeface="Microsoft YaHei" panose="020B0503020204020204" pitchFamily="34" charset="-122"/>
              </a:rPr>
              <a:t>and</a:t>
            </a:r>
            <a:r>
              <a:rPr lang="ru-RU" altLang="x-none" sz="2000" dirty="0">
                <a:latin typeface="맑은 고딕" panose="020B0503020000020004" pitchFamily="34" charset="-127"/>
                <a:ea typeface="Microsoft YaHei" panose="020B0503020204020204" pitchFamily="34" charset="-122"/>
              </a:rPr>
              <a:t> </a:t>
            </a:r>
            <a:r>
              <a:rPr lang="ru-RU" altLang="x-none" sz="2000" dirty="0" err="1">
                <a:latin typeface="맑은 고딕" panose="020B0503020000020004" pitchFamily="34" charset="-127"/>
                <a:ea typeface="Microsoft YaHei" panose="020B0503020204020204" pitchFamily="34" charset="-122"/>
              </a:rPr>
              <a:t>back</a:t>
            </a:r>
            <a:r>
              <a:rPr lang="ru-RU" altLang="x-none" sz="2000" dirty="0">
                <a:latin typeface="맑은 고딕" panose="020B0503020000020004" pitchFamily="34" charset="-127"/>
                <a:ea typeface="Microsoft YaHei" panose="020B0503020204020204" pitchFamily="34" charset="-122"/>
              </a:rPr>
              <a:t>, </a:t>
            </a:r>
            <a:r>
              <a:rPr lang="ru-RU" altLang="x-none" sz="2000" dirty="0" err="1">
                <a:latin typeface="맑은 고딕" panose="020B0503020000020004" pitchFamily="34" charset="-127"/>
                <a:ea typeface="Microsoft YaHei" panose="020B0503020204020204" pitchFamily="34" charset="-122"/>
              </a:rPr>
              <a:t>that</a:t>
            </a:r>
            <a:r>
              <a:rPr lang="ru-RU" altLang="x-none" sz="2000" dirty="0">
                <a:latin typeface="맑은 고딕" panose="020B0503020000020004" pitchFamily="34" charset="-127"/>
                <a:ea typeface="Microsoft YaHei" panose="020B0503020204020204" pitchFamily="34" charset="-122"/>
              </a:rPr>
              <a:t> </a:t>
            </a:r>
            <a:r>
              <a:rPr lang="ru-RU" altLang="x-none" sz="2000" dirty="0" err="1">
                <a:latin typeface="맑은 고딕" panose="020B0503020000020004" pitchFamily="34" charset="-127"/>
                <a:ea typeface="Microsoft YaHei" panose="020B0503020204020204" pitchFamily="34" charset="-122"/>
              </a:rPr>
              <a:t>by</a:t>
            </a:r>
            <a:r>
              <a:rPr lang="ru-RU" altLang="x-none" sz="2000" dirty="0">
                <a:latin typeface="맑은 고딕" panose="020B0503020000020004" pitchFamily="34" charset="-127"/>
                <a:ea typeface="Microsoft YaHei" panose="020B0503020204020204" pitchFamily="34" charset="-122"/>
              </a:rPr>
              <a:t> </a:t>
            </a:r>
            <a:r>
              <a:rPr lang="ru-RU" altLang="x-none" sz="2000" dirty="0" err="1">
                <a:latin typeface="맑은 고딕" panose="020B0503020000020004" pitchFamily="34" charset="-127"/>
                <a:ea typeface="Microsoft YaHei" panose="020B0503020204020204" pitchFamily="34" charset="-122"/>
              </a:rPr>
              <a:t>their</a:t>
            </a:r>
            <a:r>
              <a:rPr lang="ru-RU" altLang="x-none" sz="2000" dirty="0">
                <a:latin typeface="맑은 고딕" panose="020B0503020000020004" pitchFamily="34" charset="-127"/>
                <a:ea typeface="Microsoft YaHei" panose="020B0503020204020204" pitchFamily="34" charset="-122"/>
              </a:rPr>
              <a:t> </a:t>
            </a:r>
            <a:r>
              <a:rPr lang="ru-RU" altLang="x-none" sz="2000" dirty="0" err="1">
                <a:latin typeface="맑은 고딕" panose="020B0503020000020004" pitchFamily="34" charset="-127"/>
                <a:ea typeface="Microsoft YaHei" panose="020B0503020204020204" pitchFamily="34" charset="-122"/>
              </a:rPr>
              <a:t>tone</a:t>
            </a:r>
            <a:r>
              <a:rPr lang="ru-RU" altLang="x-none" sz="2000" dirty="0">
                <a:latin typeface="맑은 고딕" panose="020B0503020000020004" pitchFamily="34" charset="-127"/>
                <a:ea typeface="Microsoft YaHei" panose="020B0503020204020204" pitchFamily="34" charset="-122"/>
              </a:rPr>
              <a:t> </a:t>
            </a:r>
            <a:r>
              <a:rPr lang="ru-RU" altLang="x-none" sz="2000" dirty="0" err="1">
                <a:latin typeface="맑은 고딕" panose="020B0503020000020004" pitchFamily="34" charset="-127"/>
                <a:ea typeface="Microsoft YaHei" panose="020B0503020204020204" pitchFamily="34" charset="-122"/>
              </a:rPr>
              <a:t>resist</a:t>
            </a:r>
            <a:r>
              <a:rPr lang="ru-RU" altLang="x-none" sz="2000" dirty="0">
                <a:latin typeface="맑은 고딕" panose="020B0503020000020004" pitchFamily="34" charset="-127"/>
                <a:ea typeface="Microsoft YaHei" panose="020B0503020204020204" pitchFamily="34" charset="-122"/>
              </a:rPr>
              <a:t> </a:t>
            </a:r>
            <a:r>
              <a:rPr lang="ru-RU" altLang="x-none" sz="2000" dirty="0" err="1">
                <a:latin typeface="맑은 고딕" panose="020B0503020000020004" pitchFamily="34" charset="-127"/>
                <a:ea typeface="Microsoft YaHei" panose="020B0503020204020204" pitchFamily="34" charset="-122"/>
              </a:rPr>
              <a:t>the</a:t>
            </a:r>
            <a:r>
              <a:rPr lang="ru-RU" altLang="x-none" sz="2000" dirty="0">
                <a:latin typeface="맑은 고딕" panose="020B0503020000020004" pitchFamily="34" charset="-127"/>
                <a:ea typeface="Microsoft YaHei" panose="020B0503020204020204" pitchFamily="34" charset="-122"/>
              </a:rPr>
              <a:t> </a:t>
            </a:r>
            <a:r>
              <a:rPr lang="ru-RU" altLang="x-none" sz="2000" dirty="0" err="1">
                <a:latin typeface="맑은 고딕" panose="020B0503020000020004" pitchFamily="34" charset="-127"/>
                <a:ea typeface="Microsoft YaHei" panose="020B0503020204020204" pitchFamily="34" charset="-122"/>
              </a:rPr>
              <a:t>constant</a:t>
            </a:r>
            <a:r>
              <a:rPr lang="ru-RU" altLang="x-none" sz="2000" dirty="0">
                <a:latin typeface="맑은 고딕" panose="020B0503020000020004" pitchFamily="34" charset="-127"/>
                <a:ea typeface="Microsoft YaHei" panose="020B0503020204020204" pitchFamily="34" charset="-122"/>
              </a:rPr>
              <a:t> </a:t>
            </a:r>
            <a:r>
              <a:rPr lang="ru-RU" altLang="x-none" sz="2000" dirty="0" err="1">
                <a:latin typeface="맑은 고딕" panose="020B0503020000020004" pitchFamily="34" charset="-127"/>
                <a:ea typeface="Microsoft YaHei" panose="020B0503020204020204" pitchFamily="34" charset="-122"/>
              </a:rPr>
              <a:t>pull</a:t>
            </a:r>
            <a:r>
              <a:rPr lang="ru-RU" altLang="x-none" sz="2000" dirty="0">
                <a:latin typeface="맑은 고딕" panose="020B0503020000020004" pitchFamily="34" charset="-127"/>
                <a:ea typeface="Microsoft YaHei" panose="020B0503020204020204" pitchFamily="34" charset="-122"/>
              </a:rPr>
              <a:t> </a:t>
            </a:r>
            <a:r>
              <a:rPr lang="ru-RU" altLang="x-none" sz="2000" dirty="0" err="1">
                <a:latin typeface="맑은 고딕" panose="020B0503020000020004" pitchFamily="34" charset="-127"/>
                <a:ea typeface="Microsoft YaHei" panose="020B0503020204020204" pitchFamily="34" charset="-122"/>
              </a:rPr>
              <a:t>of</a:t>
            </a:r>
            <a:r>
              <a:rPr lang="ru-RU" altLang="x-none" sz="2000" dirty="0">
                <a:latin typeface="맑은 고딕" panose="020B0503020000020004" pitchFamily="34" charset="-127"/>
                <a:ea typeface="Microsoft YaHei" panose="020B0503020204020204" pitchFamily="34" charset="-122"/>
              </a:rPr>
              <a:t> </a:t>
            </a:r>
            <a:r>
              <a:rPr lang="ru-RU" altLang="x-none" sz="2000" dirty="0" err="1">
                <a:latin typeface="맑은 고딕" panose="020B0503020000020004" pitchFamily="34" charset="-127"/>
                <a:ea typeface="Microsoft YaHei" panose="020B0503020204020204" pitchFamily="34" charset="-122"/>
              </a:rPr>
              <a:t>gravity</a:t>
            </a:r>
            <a:r>
              <a:rPr lang="ru-RU" altLang="x-none" sz="2000" dirty="0">
                <a:latin typeface="맑은 고딕" panose="020B0503020000020004" pitchFamily="34" charset="-127"/>
                <a:ea typeface="Microsoft YaHei" panose="020B0503020204020204" pitchFamily="34" charset="-122"/>
              </a:rPr>
              <a:t> </a:t>
            </a:r>
            <a:r>
              <a:rPr lang="ru-RU" altLang="x-none" sz="2000" dirty="0" err="1">
                <a:latin typeface="맑은 고딕" panose="020B0503020000020004" pitchFamily="34" charset="-127"/>
                <a:ea typeface="Microsoft YaHei" panose="020B0503020204020204" pitchFamily="34" charset="-122"/>
              </a:rPr>
              <a:t>in</a:t>
            </a:r>
            <a:r>
              <a:rPr lang="ru-RU" altLang="x-none" sz="2000" dirty="0">
                <a:latin typeface="맑은 고딕" panose="020B0503020000020004" pitchFamily="34" charset="-127"/>
                <a:ea typeface="Microsoft YaHei" panose="020B0503020204020204" pitchFamily="34" charset="-122"/>
              </a:rPr>
              <a:t> </a:t>
            </a:r>
            <a:r>
              <a:rPr lang="ru-RU" altLang="x-none" sz="2000" dirty="0" err="1">
                <a:latin typeface="맑은 고딕" panose="020B0503020000020004" pitchFamily="34" charset="-127"/>
                <a:ea typeface="Microsoft YaHei" panose="020B0503020204020204" pitchFamily="34" charset="-122"/>
              </a:rPr>
              <a:t>the</a:t>
            </a:r>
            <a:r>
              <a:rPr lang="ru-RU" altLang="x-none" sz="2000" dirty="0">
                <a:latin typeface="맑은 고딕" panose="020B0503020000020004" pitchFamily="34" charset="-127"/>
                <a:ea typeface="Microsoft YaHei" panose="020B0503020204020204" pitchFamily="34" charset="-122"/>
              </a:rPr>
              <a:t> </a:t>
            </a:r>
            <a:r>
              <a:rPr lang="ru-RU" altLang="x-none" sz="2000" dirty="0" err="1">
                <a:latin typeface="맑은 고딕" panose="020B0503020000020004" pitchFamily="34" charset="-127"/>
                <a:ea typeface="Microsoft YaHei" panose="020B0503020204020204" pitchFamily="34" charset="-122"/>
              </a:rPr>
              <a:t>maintenance</a:t>
            </a:r>
            <a:r>
              <a:rPr lang="ru-RU" altLang="x-none" sz="2000" dirty="0">
                <a:latin typeface="맑은 고딕" panose="020B0503020000020004" pitchFamily="34" charset="-127"/>
                <a:ea typeface="Microsoft YaHei" panose="020B0503020204020204" pitchFamily="34" charset="-122"/>
              </a:rPr>
              <a:t> </a:t>
            </a:r>
            <a:r>
              <a:rPr lang="ru-RU" altLang="x-none" sz="2000" dirty="0" err="1">
                <a:latin typeface="맑은 고딕" panose="020B0503020000020004" pitchFamily="34" charset="-127"/>
                <a:ea typeface="Microsoft YaHei" panose="020B0503020204020204" pitchFamily="34" charset="-122"/>
              </a:rPr>
              <a:t>of</a:t>
            </a:r>
            <a:r>
              <a:rPr lang="ru-RU" altLang="x-none" sz="2000" dirty="0">
                <a:latin typeface="맑은 고딕" panose="020B0503020000020004" pitchFamily="34" charset="-127"/>
                <a:ea typeface="Microsoft YaHei" panose="020B0503020204020204" pitchFamily="34" charset="-122"/>
              </a:rPr>
              <a:t> </a:t>
            </a:r>
            <a:r>
              <a:rPr lang="ru-RU" altLang="x-none" sz="2000" dirty="0" err="1">
                <a:latin typeface="맑은 고딕" panose="020B0503020000020004" pitchFamily="34" charset="-127"/>
                <a:ea typeface="Microsoft YaHei" panose="020B0503020204020204" pitchFamily="34" charset="-122"/>
              </a:rPr>
              <a:t>normal</a:t>
            </a:r>
            <a:r>
              <a:rPr lang="ru-RU" altLang="x-none" sz="2000" dirty="0">
                <a:latin typeface="맑은 고딕" panose="020B0503020000020004" pitchFamily="34" charset="-127"/>
                <a:ea typeface="Microsoft YaHei" panose="020B0503020204020204" pitchFamily="34" charset="-122"/>
              </a:rPr>
              <a:t> </a:t>
            </a:r>
            <a:r>
              <a:rPr lang="ru-RU" altLang="x-none" sz="2000" dirty="0" err="1">
                <a:latin typeface="맑은 고딕" panose="020B0503020000020004" pitchFamily="34" charset="-127"/>
                <a:ea typeface="Microsoft YaHei" panose="020B0503020204020204" pitchFamily="34" charset="-122"/>
              </a:rPr>
              <a:t>posture</a:t>
            </a:r>
            <a:endParaRPr lang="ru-RU" altLang="x-none" sz="2000" dirty="0">
              <a:latin typeface="맑은 고딕" panose="020B0503020000020004" pitchFamily="34" charset="-127"/>
              <a:ea typeface="Microsoft YaHei" panose="020B0503020204020204" pitchFamily="34" charset="-122"/>
            </a:endParaRPr>
          </a:p>
        </p:txBody>
      </p:sp>
      <p:sp>
        <p:nvSpPr>
          <p:cNvPr id="50182" name="Rectangle 4">
            <a:extLst>
              <a:ext uri="{FF2B5EF4-FFF2-40B4-BE49-F238E27FC236}">
                <a16:creationId xmlns:a16="http://schemas.microsoft.com/office/drawing/2014/main" xmlns="" id="{C7C9BBE4-9AB2-4695-8000-44A09F9FF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0800" y="9445625"/>
            <a:ext cx="29527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>
              <a:buClrTx/>
              <a:buFontTx/>
              <a:buNone/>
            </a:pPr>
            <a:fld id="{D3FD5DAD-6FF9-4943-A1C7-23A8798B028B}" type="slidenum">
              <a:rPr lang="ru-RU" altLang="x-none" sz="1200">
                <a:solidFill>
                  <a:srgbClr val="FFFFFF"/>
                </a:solidFill>
                <a:latin typeface="맑은 고딕" panose="020B0503020000020004" pitchFamily="34" charset="-127"/>
              </a:rPr>
              <a:pPr algn="r" eaLnBrk="1">
                <a:buClrTx/>
                <a:buFontTx/>
                <a:buNone/>
              </a:pPr>
              <a:t>24</a:t>
            </a:fld>
            <a:endParaRPr lang="ru-RU" altLang="x-none" sz="1200">
              <a:solidFill>
                <a:srgbClr val="FFFFFF"/>
              </a:solidFill>
              <a:latin typeface="맑은 고딕" panose="020B0503020000020004" pitchFamily="34" charset="-127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xmlns="" id="{5A769368-B582-40AE-80E9-4A007DCECAD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9F1A6A7F-84FC-42C2-9FCE-91EBB1A57865}" type="slidenum">
              <a:rPr lang="ru-RU" altLang="x-none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25</a:t>
            </a:fld>
            <a:endParaRPr lang="ru-RU" altLang="x-none">
              <a:solidFill>
                <a:srgbClr val="000000"/>
              </a:solidFill>
            </a:endParaRPr>
          </a:p>
        </p:txBody>
      </p:sp>
      <p:sp>
        <p:nvSpPr>
          <p:cNvPr id="52227" name="Text Box 1">
            <a:extLst>
              <a:ext uri="{FF2B5EF4-FFF2-40B4-BE49-F238E27FC236}">
                <a16:creationId xmlns:a16="http://schemas.microsoft.com/office/drawing/2014/main" xmlns="" id="{5A9A3E2A-32E5-4173-8523-FCD40EBBF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0800" y="9445625"/>
            <a:ext cx="2947988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buClrTx/>
              <a:buFontTx/>
              <a:buNone/>
            </a:pPr>
            <a:fld id="{88EA9FED-A709-4C5E-BB29-F9F9ADFECB61}" type="slidenum">
              <a:rPr lang="ru-RU" altLang="x-none" sz="1400">
                <a:solidFill>
                  <a:srgbClr val="FFFFFF"/>
                </a:solidFill>
                <a:latin typeface="맑은 고딕" panose="020B0503020000020004" pitchFamily="34" charset="-127"/>
              </a:rPr>
              <a:pPr eaLnBrk="1">
                <a:buClrTx/>
                <a:buFontTx/>
                <a:buNone/>
              </a:pPr>
              <a:t>25</a:t>
            </a:fld>
            <a:endParaRPr lang="ru-RU" altLang="x-none" sz="1400">
              <a:solidFill>
                <a:srgbClr val="FFFFFF"/>
              </a:solidFill>
              <a:latin typeface="맑은 고딕" panose="020B0503020000020004" pitchFamily="34" charset="-127"/>
            </a:endParaRPr>
          </a:p>
        </p:txBody>
      </p:sp>
      <p:sp>
        <p:nvSpPr>
          <p:cNvPr id="52228" name="Rectangle 2">
            <a:extLst>
              <a:ext uri="{FF2B5EF4-FFF2-40B4-BE49-F238E27FC236}">
                <a16:creationId xmlns:a16="http://schemas.microsoft.com/office/drawing/2014/main" xmlns="" id="{4611F198-6E13-457B-B99E-A6AEDC4C0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338" y="746125"/>
            <a:ext cx="4972050" cy="37290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x-none" altLang="x-none"/>
          </a:p>
        </p:txBody>
      </p:sp>
      <p:sp>
        <p:nvSpPr>
          <p:cNvPr id="52229" name="Text Box 3">
            <a:extLst>
              <a:ext uri="{FF2B5EF4-FFF2-40B4-BE49-F238E27FC236}">
                <a16:creationId xmlns:a16="http://schemas.microsoft.com/office/drawing/2014/main" xmlns="" id="{F87B912D-A85C-4355-B063-7657255B15E0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>
          <a:xfrm>
            <a:off x="681038" y="4722813"/>
            <a:ext cx="5453062" cy="4475162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45000" bIns="45000"/>
          <a:lstStyle/>
          <a:p>
            <a:pPr marL="215900" indent="-214313" eaLnBrk="1" hangingPunct="1">
              <a:spcBef>
                <a:spcPts val="13"/>
              </a:spcBef>
              <a:spcAft>
                <a:spcPts val="13"/>
              </a:spcAft>
              <a:buClrTx/>
              <a:buFontTx/>
              <a:buNone/>
              <a:tabLst>
                <a:tab pos="0" algn="l"/>
                <a:tab pos="215900" algn="l"/>
                <a:tab pos="663575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34513" algn="l"/>
                <a:tab pos="9883775" algn="l"/>
                <a:tab pos="10333038" algn="l"/>
                <a:tab pos="10782300" algn="l"/>
              </a:tabLst>
            </a:pPr>
            <a:r>
              <a:rPr lang="zh-CN" altLang="x-none" sz="2000">
                <a:latin typeface="맑은 고딕" panose="020B0503020000020004" pitchFamily="34" charset="-127"/>
                <a:ea typeface="Microsoft YaHei" panose="020B0503020204020204" pitchFamily="34" charset="-122"/>
              </a:rPr>
              <a:t>슬링</a:t>
            </a:r>
            <a:r>
              <a:rPr lang="ru-RU" altLang="x-none" sz="2000">
                <a:latin typeface="맑은 고딕" panose="020B0503020000020004" pitchFamily="34" charset="-127"/>
                <a:ea typeface="Microsoft YaHei" panose="020B0503020204020204" pitchFamily="34" charset="-122"/>
              </a:rPr>
              <a:t>, </a:t>
            </a:r>
            <a:r>
              <a:rPr lang="zh-CN" altLang="x-none" sz="2000">
                <a:latin typeface="맑은 고딕" panose="020B0503020000020004" pitchFamily="34" charset="-127"/>
                <a:ea typeface="Microsoft YaHei" panose="020B0503020204020204" pitchFamily="34" charset="-122"/>
              </a:rPr>
              <a:t>불안정한 지지면을 이용한 운동</a:t>
            </a:r>
          </a:p>
        </p:txBody>
      </p:sp>
      <p:sp>
        <p:nvSpPr>
          <p:cNvPr id="52230" name="Rectangle 4">
            <a:extLst>
              <a:ext uri="{FF2B5EF4-FFF2-40B4-BE49-F238E27FC236}">
                <a16:creationId xmlns:a16="http://schemas.microsoft.com/office/drawing/2014/main" xmlns="" id="{F68FAD93-59A9-49CA-8F57-45A5C09F6A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0800" y="9445625"/>
            <a:ext cx="29527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>
              <a:buClrTx/>
              <a:buFontTx/>
              <a:buNone/>
            </a:pPr>
            <a:fld id="{8038098D-7891-4F8F-9253-F5AB61E09E80}" type="slidenum">
              <a:rPr lang="ru-RU" altLang="x-none" sz="1200">
                <a:solidFill>
                  <a:srgbClr val="FFFFFF"/>
                </a:solidFill>
                <a:latin typeface="맑은 고딕" panose="020B0503020000020004" pitchFamily="34" charset="-127"/>
              </a:rPr>
              <a:pPr algn="r" eaLnBrk="1">
                <a:buClrTx/>
                <a:buFontTx/>
                <a:buNone/>
              </a:pPr>
              <a:t>25</a:t>
            </a:fld>
            <a:endParaRPr lang="ru-RU" altLang="x-none" sz="1200">
              <a:solidFill>
                <a:srgbClr val="FFFFFF"/>
              </a:solidFill>
              <a:latin typeface="맑은 고딕" panose="020B0503020000020004" pitchFamily="34" charset="-127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xmlns="" id="{2BB22C2A-BBF1-4736-BC03-22B5533C82B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1C24DDD4-99B1-41E1-98E7-8798E371D052}" type="slidenum">
              <a:rPr lang="ru-RU" altLang="x-none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26</a:t>
            </a:fld>
            <a:endParaRPr lang="ru-RU" altLang="x-none">
              <a:solidFill>
                <a:srgbClr val="000000"/>
              </a:solidFill>
            </a:endParaRPr>
          </a:p>
        </p:txBody>
      </p:sp>
      <p:sp>
        <p:nvSpPr>
          <p:cNvPr id="54275" name="Text Box 1">
            <a:extLst>
              <a:ext uri="{FF2B5EF4-FFF2-40B4-BE49-F238E27FC236}">
                <a16:creationId xmlns:a16="http://schemas.microsoft.com/office/drawing/2014/main" xmlns="" id="{A6B240B4-B5C0-406B-AA4B-B5784DF5F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0800" y="9445625"/>
            <a:ext cx="2947988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buClrTx/>
              <a:buFontTx/>
              <a:buNone/>
            </a:pPr>
            <a:fld id="{71966CAD-EBE2-40A7-9ACF-E9E969A34141}" type="slidenum">
              <a:rPr lang="ru-RU" altLang="x-none" sz="1400">
                <a:solidFill>
                  <a:srgbClr val="FFFFFF"/>
                </a:solidFill>
                <a:latin typeface="맑은 고딕" panose="020B0503020000020004" pitchFamily="34" charset="-127"/>
              </a:rPr>
              <a:pPr eaLnBrk="1">
                <a:buClrTx/>
                <a:buFontTx/>
                <a:buNone/>
              </a:pPr>
              <a:t>26</a:t>
            </a:fld>
            <a:endParaRPr lang="ru-RU" altLang="x-none" sz="1400">
              <a:solidFill>
                <a:srgbClr val="FFFFFF"/>
              </a:solidFill>
              <a:latin typeface="맑은 고딕" panose="020B0503020000020004" pitchFamily="34" charset="-127"/>
            </a:endParaRPr>
          </a:p>
        </p:txBody>
      </p:sp>
      <p:sp>
        <p:nvSpPr>
          <p:cNvPr id="54276" name="Rectangle 2">
            <a:extLst>
              <a:ext uri="{FF2B5EF4-FFF2-40B4-BE49-F238E27FC236}">
                <a16:creationId xmlns:a16="http://schemas.microsoft.com/office/drawing/2014/main" xmlns="" id="{4C71C539-F748-445D-9713-7A5BEC05E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338" y="746125"/>
            <a:ext cx="4972050" cy="37290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x-none" altLang="x-none"/>
          </a:p>
        </p:txBody>
      </p:sp>
      <p:sp>
        <p:nvSpPr>
          <p:cNvPr id="54277" name="Text Box 3">
            <a:extLst>
              <a:ext uri="{FF2B5EF4-FFF2-40B4-BE49-F238E27FC236}">
                <a16:creationId xmlns:a16="http://schemas.microsoft.com/office/drawing/2014/main" xmlns="" id="{03865C20-E363-44E5-8567-D10E36DD4B22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>
          <a:xfrm>
            <a:off x="681038" y="4722813"/>
            <a:ext cx="5453062" cy="4475162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45000" bIns="45000"/>
          <a:lstStyle/>
          <a:p>
            <a:pPr marL="215900" indent="-214313" eaLnBrk="1" hangingPunct="1">
              <a:spcBef>
                <a:spcPts val="13"/>
              </a:spcBef>
              <a:spcAft>
                <a:spcPts val="13"/>
              </a:spcAft>
              <a:buClrTx/>
              <a:buFontTx/>
              <a:buNone/>
              <a:tabLst>
                <a:tab pos="0" algn="l"/>
                <a:tab pos="215900" algn="l"/>
                <a:tab pos="663575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34513" algn="l"/>
                <a:tab pos="9883775" algn="l"/>
                <a:tab pos="10333038" algn="l"/>
                <a:tab pos="10782300" algn="l"/>
              </a:tabLst>
            </a:pPr>
            <a:r>
              <a:rPr lang="zh-CN" altLang="x-none" sz="2000">
                <a:latin typeface="맑은 고딕" panose="020B0503020000020004" pitchFamily="34" charset="-127"/>
                <a:ea typeface="Microsoft YaHei" panose="020B0503020204020204" pitchFamily="34" charset="-122"/>
              </a:rPr>
              <a:t>메덱스 이름을 넣어도 될지 몰라서 일단 이름은 이렇게 적었습니다</a:t>
            </a:r>
            <a:r>
              <a:rPr lang="ru-RU" altLang="x-none" sz="2000">
                <a:latin typeface="맑은 고딕" panose="020B0503020000020004" pitchFamily="34" charset="-127"/>
                <a:ea typeface="Microsoft YaHei" panose="020B0503020204020204" pitchFamily="34" charset="-122"/>
              </a:rPr>
              <a:t>.</a:t>
            </a:r>
          </a:p>
        </p:txBody>
      </p:sp>
      <p:sp>
        <p:nvSpPr>
          <p:cNvPr id="54278" name="Rectangle 4">
            <a:extLst>
              <a:ext uri="{FF2B5EF4-FFF2-40B4-BE49-F238E27FC236}">
                <a16:creationId xmlns:a16="http://schemas.microsoft.com/office/drawing/2014/main" xmlns="" id="{5D19672C-9DB6-40AB-8308-3672A213A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0800" y="9445625"/>
            <a:ext cx="29527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>
              <a:buClrTx/>
              <a:buFontTx/>
              <a:buNone/>
            </a:pPr>
            <a:fld id="{58F86E81-FFC1-467B-9A89-005577B2A878}" type="slidenum">
              <a:rPr lang="ru-RU" altLang="x-none" sz="1200">
                <a:solidFill>
                  <a:srgbClr val="FFFFFF"/>
                </a:solidFill>
                <a:latin typeface="맑은 고딕" panose="020B0503020000020004" pitchFamily="34" charset="-127"/>
              </a:rPr>
              <a:pPr algn="r" eaLnBrk="1">
                <a:buClrTx/>
                <a:buFontTx/>
                <a:buNone/>
              </a:pPr>
              <a:t>26</a:t>
            </a:fld>
            <a:endParaRPr lang="ru-RU" altLang="x-none" sz="1200">
              <a:solidFill>
                <a:srgbClr val="FFFFFF"/>
              </a:solidFill>
              <a:latin typeface="맑은 고딕" panose="020B0503020000020004" pitchFamily="34" charset="-127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xmlns="" id="{10D70698-3581-4086-AC40-52325739FDC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E643C32C-D463-4296-8A27-DDD71B03B4C6}" type="slidenum">
              <a:rPr lang="ru-RU" altLang="x-none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27</a:t>
            </a:fld>
            <a:endParaRPr lang="ru-RU" altLang="x-none">
              <a:solidFill>
                <a:srgbClr val="000000"/>
              </a:solidFill>
            </a:endParaRPr>
          </a:p>
        </p:txBody>
      </p:sp>
      <p:sp>
        <p:nvSpPr>
          <p:cNvPr id="60419" name="Text Box 1">
            <a:extLst>
              <a:ext uri="{FF2B5EF4-FFF2-40B4-BE49-F238E27FC236}">
                <a16:creationId xmlns:a16="http://schemas.microsoft.com/office/drawing/2014/main" xmlns="" id="{BDF30286-4F80-456B-97C9-9ECA7DD707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0800" y="9445625"/>
            <a:ext cx="2947988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buClrTx/>
              <a:buFontTx/>
              <a:buNone/>
            </a:pPr>
            <a:fld id="{3939DFCA-133D-4A49-949A-0E2DC0649EC8}" type="slidenum">
              <a:rPr lang="ru-RU" altLang="x-none" sz="1400">
                <a:solidFill>
                  <a:srgbClr val="FFFFFF"/>
                </a:solidFill>
                <a:latin typeface="맑은 고딕" panose="020B0503020000020004" pitchFamily="34" charset="-127"/>
              </a:rPr>
              <a:pPr eaLnBrk="1">
                <a:buClrTx/>
                <a:buFontTx/>
                <a:buNone/>
              </a:pPr>
              <a:t>27</a:t>
            </a:fld>
            <a:endParaRPr lang="ru-RU" altLang="x-none" sz="1400">
              <a:solidFill>
                <a:srgbClr val="FFFFFF"/>
              </a:solidFill>
              <a:latin typeface="맑은 고딕" panose="020B0503020000020004" pitchFamily="34" charset="-127"/>
            </a:endParaRPr>
          </a:p>
        </p:txBody>
      </p:sp>
      <p:sp>
        <p:nvSpPr>
          <p:cNvPr id="60420" name="Rectangle 2">
            <a:extLst>
              <a:ext uri="{FF2B5EF4-FFF2-40B4-BE49-F238E27FC236}">
                <a16:creationId xmlns:a16="http://schemas.microsoft.com/office/drawing/2014/main" xmlns="" id="{24F2F02D-A35F-47FF-B35B-EBFCA7DFB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338" y="746125"/>
            <a:ext cx="4972050" cy="37290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x-none" altLang="x-none"/>
          </a:p>
        </p:txBody>
      </p:sp>
      <p:sp>
        <p:nvSpPr>
          <p:cNvPr id="60421" name="Text Box 3">
            <a:extLst>
              <a:ext uri="{FF2B5EF4-FFF2-40B4-BE49-F238E27FC236}">
                <a16:creationId xmlns:a16="http://schemas.microsoft.com/office/drawing/2014/main" xmlns="" id="{C931D052-846D-412A-86D1-AB33DCD9FF26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>
          <a:xfrm>
            <a:off x="681038" y="4722813"/>
            <a:ext cx="5453062" cy="4475162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45000" bIns="45000"/>
          <a:lstStyle/>
          <a:p>
            <a:pPr marL="215900" indent="-214313" eaLnBrk="1" hangingPunct="1">
              <a:spcBef>
                <a:spcPts val="13"/>
              </a:spcBef>
              <a:spcAft>
                <a:spcPts val="13"/>
              </a:spcAft>
              <a:buClrTx/>
              <a:buFontTx/>
              <a:buNone/>
              <a:tabLst>
                <a:tab pos="0" algn="l"/>
                <a:tab pos="215900" algn="l"/>
                <a:tab pos="663575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34513" algn="l"/>
                <a:tab pos="9883775" algn="l"/>
                <a:tab pos="10333038" algn="l"/>
                <a:tab pos="10782300" algn="l"/>
              </a:tabLst>
            </a:pPr>
            <a:r>
              <a:rPr lang="ru-RU" altLang="x-none" sz="2000">
                <a:latin typeface="맑은 고딕" panose="020B0503020000020004" pitchFamily="34" charset="-127"/>
                <a:ea typeface="Microsoft YaHei" panose="020B0503020204020204" pitchFamily="34" charset="-122"/>
              </a:rPr>
              <a:t>-</a:t>
            </a:r>
            <a:r>
              <a:rPr lang="zh-CN" altLang="x-none" sz="2000">
                <a:latin typeface="맑은 고딕" panose="020B0503020000020004" pitchFamily="34" charset="-127"/>
                <a:ea typeface="Microsoft YaHei" panose="020B0503020204020204" pitchFamily="34" charset="-122"/>
              </a:rPr>
              <a:t>쉽게 사용할 수 있는 사용자에 친밀한</a:t>
            </a:r>
          </a:p>
          <a:p>
            <a:pPr marL="215900" indent="-214313" eaLnBrk="1" hangingPunct="1">
              <a:spcBef>
                <a:spcPts val="13"/>
              </a:spcBef>
              <a:spcAft>
                <a:spcPts val="13"/>
              </a:spcAft>
              <a:buClrTx/>
              <a:buFontTx/>
              <a:buNone/>
              <a:tabLst>
                <a:tab pos="0" algn="l"/>
                <a:tab pos="215900" algn="l"/>
                <a:tab pos="663575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34513" algn="l"/>
                <a:tab pos="9883775" algn="l"/>
                <a:tab pos="10333038" algn="l"/>
                <a:tab pos="10782300" algn="l"/>
              </a:tabLst>
            </a:pPr>
            <a:r>
              <a:rPr lang="ru-RU" altLang="x-none" sz="2000">
                <a:latin typeface="맑은 고딕" panose="020B0503020000020004" pitchFamily="34" charset="-127"/>
                <a:ea typeface="Microsoft YaHei" panose="020B0503020204020204" pitchFamily="34" charset="-122"/>
              </a:rPr>
              <a:t>-</a:t>
            </a:r>
            <a:r>
              <a:rPr lang="zh-CN" altLang="x-none" sz="2000">
                <a:latin typeface="맑은 고딕" panose="020B0503020000020004" pitchFamily="34" charset="-127"/>
                <a:ea typeface="Microsoft YaHei" panose="020B0503020204020204" pitchFamily="34" charset="-122"/>
              </a:rPr>
              <a:t>요부에 안정성을 증가시킬 수 있는 기구</a:t>
            </a:r>
          </a:p>
          <a:p>
            <a:pPr marL="215900" indent="-214313" eaLnBrk="1" hangingPunct="1">
              <a:spcBef>
                <a:spcPts val="13"/>
              </a:spcBef>
              <a:spcAft>
                <a:spcPts val="13"/>
              </a:spcAft>
              <a:buClrTx/>
              <a:buFontTx/>
              <a:buNone/>
              <a:tabLst>
                <a:tab pos="0" algn="l"/>
                <a:tab pos="215900" algn="l"/>
                <a:tab pos="663575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34513" algn="l"/>
                <a:tab pos="9883775" algn="l"/>
                <a:tab pos="10333038" algn="l"/>
                <a:tab pos="10782300" algn="l"/>
              </a:tabLst>
            </a:pPr>
            <a:r>
              <a:rPr lang="ru-RU" altLang="x-none" sz="2000">
                <a:latin typeface="맑은 고딕" panose="020B0503020000020004" pitchFamily="34" charset="-127"/>
                <a:ea typeface="Microsoft YaHei" panose="020B0503020204020204" pitchFamily="34" charset="-122"/>
              </a:rPr>
              <a:t>-</a:t>
            </a:r>
            <a:r>
              <a:rPr lang="zh-CN" altLang="x-none" sz="2000">
                <a:latin typeface="맑은 고딕" panose="020B0503020000020004" pitchFamily="34" charset="-127"/>
                <a:ea typeface="Microsoft YaHei" panose="020B0503020204020204" pitchFamily="34" charset="-122"/>
              </a:rPr>
              <a:t>시각적 바이오피드백을 이용해서 자세에 정렬을 스스로 모니터링하는 셀프코칭 기능이 있다</a:t>
            </a:r>
            <a:r>
              <a:rPr lang="ru-RU" altLang="x-none" sz="2000">
                <a:latin typeface="맑은 고딕" panose="020B0503020000020004" pitchFamily="34" charset="-127"/>
                <a:ea typeface="Microsoft YaHei" panose="020B0503020204020204" pitchFamily="34" charset="-122"/>
              </a:rPr>
              <a:t>.</a:t>
            </a:r>
          </a:p>
          <a:p>
            <a:pPr marL="215900" indent="-214313" eaLnBrk="1" hangingPunct="1">
              <a:spcBef>
                <a:spcPts val="13"/>
              </a:spcBef>
              <a:spcAft>
                <a:spcPts val="13"/>
              </a:spcAft>
              <a:buClrTx/>
              <a:buFontTx/>
              <a:buNone/>
              <a:tabLst>
                <a:tab pos="0" algn="l"/>
                <a:tab pos="215900" algn="l"/>
                <a:tab pos="663575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34513" algn="l"/>
                <a:tab pos="9883775" algn="l"/>
                <a:tab pos="10333038" algn="l"/>
                <a:tab pos="10782300" algn="l"/>
              </a:tabLst>
            </a:pPr>
            <a:r>
              <a:rPr lang="ru-RU" altLang="x-none" sz="2000">
                <a:latin typeface="맑은 고딕" panose="020B0503020000020004" pitchFamily="34" charset="-127"/>
                <a:ea typeface="Microsoft YaHei" panose="020B0503020204020204" pitchFamily="34" charset="-122"/>
              </a:rPr>
              <a:t>-Emg</a:t>
            </a:r>
            <a:r>
              <a:rPr lang="zh-CN" altLang="x-none" sz="2000">
                <a:latin typeface="맑은 고딕" panose="020B0503020000020004" pitchFamily="34" charset="-127"/>
                <a:ea typeface="Microsoft YaHei" panose="020B0503020204020204" pitchFamily="34" charset="-122"/>
              </a:rPr>
              <a:t>를 이용해서 객관적인 결과를 획득할 수 있다</a:t>
            </a:r>
            <a:r>
              <a:rPr lang="ru-RU" altLang="x-none" sz="2000">
                <a:latin typeface="맑은 고딕" panose="020B0503020000020004" pitchFamily="34" charset="-127"/>
                <a:ea typeface="Microsoft YaHei" panose="020B0503020204020204" pitchFamily="34" charset="-122"/>
              </a:rPr>
              <a:t>.</a:t>
            </a:r>
          </a:p>
        </p:txBody>
      </p:sp>
      <p:sp>
        <p:nvSpPr>
          <p:cNvPr id="60422" name="Rectangle 4">
            <a:extLst>
              <a:ext uri="{FF2B5EF4-FFF2-40B4-BE49-F238E27FC236}">
                <a16:creationId xmlns:a16="http://schemas.microsoft.com/office/drawing/2014/main" xmlns="" id="{B27AD06D-839C-42C6-BE81-3F33C04E3C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0800" y="9445625"/>
            <a:ext cx="29527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>
              <a:buClrTx/>
              <a:buFontTx/>
              <a:buNone/>
            </a:pPr>
            <a:fld id="{5D1EE09F-E407-423F-94CF-F9FC347D8AEA}" type="slidenum">
              <a:rPr lang="ru-RU" altLang="x-none" sz="1200">
                <a:solidFill>
                  <a:srgbClr val="FFFFFF"/>
                </a:solidFill>
                <a:latin typeface="맑은 고딕" panose="020B0503020000020004" pitchFamily="34" charset="-127"/>
              </a:rPr>
              <a:pPr algn="r" eaLnBrk="1">
                <a:buClrTx/>
                <a:buFontTx/>
                <a:buNone/>
              </a:pPr>
              <a:t>27</a:t>
            </a:fld>
            <a:endParaRPr lang="ru-RU" altLang="x-none" sz="1200">
              <a:solidFill>
                <a:srgbClr val="FFFFFF"/>
              </a:solidFill>
              <a:latin typeface="맑은 고딕" panose="020B0503020000020004" pitchFamily="34" charset="-127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xmlns="" id="{FCCA2145-4A6D-4D43-B393-4889D5AD564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2A93F894-868A-4CD4-8DFC-FA1C5B03D73B}" type="slidenum">
              <a:rPr lang="ru-RU" altLang="x-none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28</a:t>
            </a:fld>
            <a:endParaRPr lang="ru-RU" altLang="x-none">
              <a:solidFill>
                <a:srgbClr val="000000"/>
              </a:solidFill>
            </a:endParaRPr>
          </a:p>
        </p:txBody>
      </p:sp>
      <p:sp>
        <p:nvSpPr>
          <p:cNvPr id="56323" name="Rectangle 1">
            <a:extLst>
              <a:ext uri="{FF2B5EF4-FFF2-40B4-BE49-F238E27FC236}">
                <a16:creationId xmlns:a16="http://schemas.microsoft.com/office/drawing/2014/main" xmlns="" id="{DD67F70F-E393-42F0-9AC8-46843870B3DE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55650"/>
            <a:ext cx="4970462" cy="372745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Rectangle 2">
            <a:extLst>
              <a:ext uri="{FF2B5EF4-FFF2-40B4-BE49-F238E27FC236}">
                <a16:creationId xmlns:a16="http://schemas.microsoft.com/office/drawing/2014/main" xmlns="" id="{74ACEAA5-EE78-4813-871A-639143C044A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1038" y="4722813"/>
            <a:ext cx="5451475" cy="4473575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xmlns="" id="{303182A1-46A7-4CD6-835D-752145D39B9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594CC20F-7F29-4B47-B6E9-F3FEC2C6F179}" type="slidenum">
              <a:rPr lang="ru-RU" altLang="x-none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29</a:t>
            </a:fld>
            <a:endParaRPr lang="ru-RU" altLang="x-none">
              <a:solidFill>
                <a:srgbClr val="000000"/>
              </a:solidFill>
            </a:endParaRPr>
          </a:p>
        </p:txBody>
      </p:sp>
      <p:sp>
        <p:nvSpPr>
          <p:cNvPr id="58371" name="Text Box 1">
            <a:extLst>
              <a:ext uri="{FF2B5EF4-FFF2-40B4-BE49-F238E27FC236}">
                <a16:creationId xmlns:a16="http://schemas.microsoft.com/office/drawing/2014/main" xmlns="" id="{7622184A-18CE-447E-B23E-9193D1929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0800" y="9445625"/>
            <a:ext cx="2947988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buClrTx/>
              <a:buFontTx/>
              <a:buNone/>
            </a:pPr>
            <a:fld id="{7CA8D0AD-02B7-4758-91D8-426C718CA736}" type="slidenum">
              <a:rPr lang="ru-RU" altLang="x-none" sz="1400">
                <a:solidFill>
                  <a:srgbClr val="FFFFFF"/>
                </a:solidFill>
                <a:latin typeface="맑은 고딕" panose="020B0503020000020004" pitchFamily="34" charset="-127"/>
              </a:rPr>
              <a:pPr eaLnBrk="1">
                <a:buClrTx/>
                <a:buFontTx/>
                <a:buNone/>
              </a:pPr>
              <a:t>29</a:t>
            </a:fld>
            <a:endParaRPr lang="ru-RU" altLang="x-none" sz="1400">
              <a:solidFill>
                <a:srgbClr val="FFFFFF"/>
              </a:solidFill>
              <a:latin typeface="맑은 고딕" panose="020B0503020000020004" pitchFamily="34" charset="-127"/>
            </a:endParaRPr>
          </a:p>
        </p:txBody>
      </p:sp>
      <p:sp>
        <p:nvSpPr>
          <p:cNvPr id="58372" name="Rectangle 2">
            <a:extLst>
              <a:ext uri="{FF2B5EF4-FFF2-40B4-BE49-F238E27FC236}">
                <a16:creationId xmlns:a16="http://schemas.microsoft.com/office/drawing/2014/main" xmlns="" id="{16F79134-026F-4BE3-85A6-723FCB6194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338" y="746125"/>
            <a:ext cx="4972050" cy="37290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x-none" altLang="x-none"/>
          </a:p>
        </p:txBody>
      </p:sp>
      <p:sp>
        <p:nvSpPr>
          <p:cNvPr id="58373" name="Text Box 3">
            <a:extLst>
              <a:ext uri="{FF2B5EF4-FFF2-40B4-BE49-F238E27FC236}">
                <a16:creationId xmlns:a16="http://schemas.microsoft.com/office/drawing/2014/main" xmlns="" id="{79554D2E-501C-451E-9D3A-58423C094EE7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>
          <a:xfrm>
            <a:off x="681038" y="4722813"/>
            <a:ext cx="5453062" cy="4475162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45000" bIns="45000"/>
          <a:lstStyle/>
          <a:p>
            <a:pPr marL="215900" indent="-214313" eaLnBrk="1" hangingPunct="1">
              <a:spcBef>
                <a:spcPts val="13"/>
              </a:spcBef>
              <a:spcAft>
                <a:spcPts val="13"/>
              </a:spcAft>
              <a:buClrTx/>
              <a:buFontTx/>
              <a:buNone/>
              <a:tabLst>
                <a:tab pos="0" algn="l"/>
                <a:tab pos="215900" algn="l"/>
                <a:tab pos="663575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34513" algn="l"/>
                <a:tab pos="9883775" algn="l"/>
                <a:tab pos="10333038" algn="l"/>
                <a:tab pos="10782300" algn="l"/>
              </a:tabLst>
            </a:pPr>
            <a:r>
              <a:rPr lang="ru-RU" altLang="x-none" sz="2000">
                <a:latin typeface="맑은 고딕" panose="020B0503020000020004" pitchFamily="34" charset="-127"/>
                <a:ea typeface="Microsoft YaHei" panose="020B0503020204020204" pitchFamily="34" charset="-122"/>
              </a:rPr>
              <a:t>CNS</a:t>
            </a:r>
            <a:r>
              <a:rPr lang="zh-CN" altLang="x-none" sz="2000">
                <a:latin typeface="맑은 고딕" panose="020B0503020000020004" pitchFamily="34" charset="-127"/>
                <a:ea typeface="Microsoft YaHei" panose="020B0503020204020204" pitchFamily="34" charset="-122"/>
              </a:rPr>
              <a:t>가 근육과 같은 작용기에 운동 명령을 내림</a:t>
            </a:r>
          </a:p>
          <a:p>
            <a:pPr marL="215900" indent="-214313" eaLnBrk="1" hangingPunct="1">
              <a:spcBef>
                <a:spcPts val="13"/>
              </a:spcBef>
              <a:spcAft>
                <a:spcPts val="13"/>
              </a:spcAft>
              <a:buClrTx/>
              <a:buFontTx/>
              <a:buNone/>
              <a:tabLst>
                <a:tab pos="0" algn="l"/>
                <a:tab pos="215900" algn="l"/>
                <a:tab pos="663575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34513" algn="l"/>
                <a:tab pos="9883775" algn="l"/>
                <a:tab pos="10333038" algn="l"/>
                <a:tab pos="10782300" algn="l"/>
              </a:tabLst>
            </a:pPr>
            <a:r>
              <a:rPr lang="zh-CN" altLang="x-none" sz="2000">
                <a:latin typeface="맑은 고딕" panose="020B0503020000020004" pitchFamily="34" charset="-127"/>
                <a:ea typeface="Microsoft YaHei" panose="020B0503020204020204" pitchFamily="34" charset="-122"/>
              </a:rPr>
              <a:t>운동을 하는 동안 근육이 작용함</a:t>
            </a:r>
          </a:p>
          <a:p>
            <a:pPr marL="215900" indent="-214313" eaLnBrk="1" hangingPunct="1">
              <a:spcBef>
                <a:spcPts val="13"/>
              </a:spcBef>
              <a:spcAft>
                <a:spcPts val="13"/>
              </a:spcAft>
              <a:buClrTx/>
              <a:buFontTx/>
              <a:buNone/>
              <a:tabLst>
                <a:tab pos="0" algn="l"/>
                <a:tab pos="215900" algn="l"/>
                <a:tab pos="663575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34513" algn="l"/>
                <a:tab pos="9883775" algn="l"/>
                <a:tab pos="10333038" algn="l"/>
                <a:tab pos="10782300" algn="l"/>
              </a:tabLst>
            </a:pPr>
            <a:r>
              <a:rPr lang="zh-CN" altLang="x-none" sz="2000">
                <a:latin typeface="맑은 고딕" panose="020B0503020000020004" pitchFamily="34" charset="-127"/>
                <a:ea typeface="Microsoft YaHei" panose="020B0503020204020204" pitchFamily="34" charset="-122"/>
              </a:rPr>
              <a:t>운동 결과에 대한 측정을 실시함</a:t>
            </a:r>
          </a:p>
          <a:p>
            <a:pPr marL="215900" indent="-214313" eaLnBrk="1" hangingPunct="1">
              <a:spcBef>
                <a:spcPts val="13"/>
              </a:spcBef>
              <a:spcAft>
                <a:spcPts val="13"/>
              </a:spcAft>
              <a:buClrTx/>
              <a:buFontTx/>
              <a:buNone/>
              <a:tabLst>
                <a:tab pos="0" algn="l"/>
                <a:tab pos="215900" algn="l"/>
                <a:tab pos="663575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34513" algn="l"/>
                <a:tab pos="9883775" algn="l"/>
                <a:tab pos="10333038" algn="l"/>
                <a:tab pos="10782300" algn="l"/>
              </a:tabLst>
            </a:pPr>
            <a:r>
              <a:rPr lang="zh-CN" altLang="x-none" sz="2000">
                <a:latin typeface="맑은 고딕" panose="020B0503020000020004" pitchFamily="34" charset="-127"/>
                <a:ea typeface="Microsoft YaHei" panose="020B0503020204020204" pitchFamily="34" charset="-122"/>
              </a:rPr>
              <a:t>측정결과를 실시간으로 </a:t>
            </a:r>
            <a:r>
              <a:rPr lang="ru-RU" altLang="x-none" sz="2000">
                <a:latin typeface="맑은 고딕" panose="020B0503020000020004" pitchFamily="34" charset="-127"/>
                <a:ea typeface="Microsoft YaHei" panose="020B0503020204020204" pitchFamily="34" charset="-122"/>
              </a:rPr>
              <a:t>biofeedback</a:t>
            </a:r>
            <a:r>
              <a:rPr lang="zh-CN" altLang="x-none" sz="2000">
                <a:latin typeface="맑은 고딕" panose="020B0503020000020004" pitchFamily="34" charset="-127"/>
                <a:ea typeface="Microsoft YaHei" panose="020B0503020204020204" pitchFamily="34" charset="-122"/>
              </a:rPr>
              <a:t>을 통해 제공함</a:t>
            </a:r>
          </a:p>
          <a:p>
            <a:pPr marL="215900" indent="-214313" eaLnBrk="1" hangingPunct="1">
              <a:spcBef>
                <a:spcPts val="13"/>
              </a:spcBef>
              <a:spcAft>
                <a:spcPts val="13"/>
              </a:spcAft>
              <a:buClrTx/>
              <a:buFontTx/>
              <a:buNone/>
              <a:tabLst>
                <a:tab pos="0" algn="l"/>
                <a:tab pos="215900" algn="l"/>
                <a:tab pos="663575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34513" algn="l"/>
                <a:tab pos="9883775" algn="l"/>
                <a:tab pos="10333038" algn="l"/>
                <a:tab pos="10782300" algn="l"/>
              </a:tabLst>
            </a:pPr>
            <a:r>
              <a:rPr lang="ru-RU" altLang="x-none" sz="2000">
                <a:latin typeface="맑은 고딕" panose="020B0503020000020004" pitchFamily="34" charset="-127"/>
                <a:ea typeface="Microsoft YaHei" panose="020B0503020204020204" pitchFamily="34" charset="-122"/>
              </a:rPr>
              <a:t>Biofeedback </a:t>
            </a:r>
            <a:r>
              <a:rPr lang="zh-CN" altLang="x-none" sz="2000">
                <a:latin typeface="맑은 고딕" panose="020B0503020000020004" pitchFamily="34" charset="-127"/>
                <a:ea typeface="Microsoft YaHei" panose="020B0503020204020204" pitchFamily="34" charset="-122"/>
              </a:rPr>
              <a:t>정보에 따른 새로운 운동명령을 근육에 내림</a:t>
            </a:r>
          </a:p>
        </p:txBody>
      </p:sp>
      <p:sp>
        <p:nvSpPr>
          <p:cNvPr id="58374" name="Rectangle 4">
            <a:extLst>
              <a:ext uri="{FF2B5EF4-FFF2-40B4-BE49-F238E27FC236}">
                <a16:creationId xmlns:a16="http://schemas.microsoft.com/office/drawing/2014/main" xmlns="" id="{41D141DD-1D23-4C6A-93E1-98D85BC23B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0800" y="9445625"/>
            <a:ext cx="29527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>
              <a:buClrTx/>
              <a:buFontTx/>
              <a:buNone/>
            </a:pPr>
            <a:fld id="{AA6F89B2-E665-4EA0-B643-2AD9E2265750}" type="slidenum">
              <a:rPr lang="ru-RU" altLang="x-none" sz="1200">
                <a:solidFill>
                  <a:srgbClr val="FFFFFF"/>
                </a:solidFill>
                <a:latin typeface="맑은 고딕" panose="020B0503020000020004" pitchFamily="34" charset="-127"/>
              </a:rPr>
              <a:pPr algn="r" eaLnBrk="1">
                <a:buClrTx/>
                <a:buFontTx/>
                <a:buNone/>
              </a:pPr>
              <a:t>29</a:t>
            </a:fld>
            <a:endParaRPr lang="ru-RU" altLang="x-none" sz="1200">
              <a:solidFill>
                <a:srgbClr val="FFFFFF"/>
              </a:solidFill>
              <a:latin typeface="맑은 고딕" panose="020B0503020000020004" pitchFamily="34" charset="-127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xmlns="" id="{66F2E6F0-6BF5-4723-A570-F3E4EBE114E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C3567468-AB5C-4F58-A689-39AB5E80E564}" type="slidenum">
              <a:rPr lang="ru-RU" altLang="x-none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30</a:t>
            </a:fld>
            <a:endParaRPr lang="ru-RU" altLang="x-none">
              <a:solidFill>
                <a:srgbClr val="000000"/>
              </a:solidFill>
            </a:endParaRPr>
          </a:p>
        </p:txBody>
      </p:sp>
      <p:sp>
        <p:nvSpPr>
          <p:cNvPr id="62467" name="Rectangle 1">
            <a:extLst>
              <a:ext uri="{FF2B5EF4-FFF2-40B4-BE49-F238E27FC236}">
                <a16:creationId xmlns:a16="http://schemas.microsoft.com/office/drawing/2014/main" xmlns="" id="{DC3971AA-AAFB-4582-BEBA-E5D1CCF7090B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55650"/>
            <a:ext cx="4970462" cy="372745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8" name="Rectangle 2">
            <a:extLst>
              <a:ext uri="{FF2B5EF4-FFF2-40B4-BE49-F238E27FC236}">
                <a16:creationId xmlns:a16="http://schemas.microsoft.com/office/drawing/2014/main" xmlns="" id="{6907CB2D-94FE-4698-8964-665CFE03A6B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1038" y="4722813"/>
            <a:ext cx="5451475" cy="4473575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xmlns="" id="{ECE5136F-3563-4B80-B065-FE73F21DE60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A6F86EE1-33C4-46BD-87D1-41C7EC66AE54}" type="slidenum">
              <a:rPr lang="ru-RU" altLang="x-none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</a:t>
            </a:fld>
            <a:endParaRPr lang="ru-RU" altLang="x-none">
              <a:solidFill>
                <a:srgbClr val="000000"/>
              </a:solidFill>
            </a:endParaRPr>
          </a:p>
        </p:txBody>
      </p:sp>
      <p:sp>
        <p:nvSpPr>
          <p:cNvPr id="11267" name="Rectangle 1">
            <a:extLst>
              <a:ext uri="{FF2B5EF4-FFF2-40B4-BE49-F238E27FC236}">
                <a16:creationId xmlns:a16="http://schemas.microsoft.com/office/drawing/2014/main" xmlns="" id="{971EC275-1B38-44FD-BE85-BD6A93E49E9E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8" name="Rectangle 2">
            <a:extLst>
              <a:ext uri="{FF2B5EF4-FFF2-40B4-BE49-F238E27FC236}">
                <a16:creationId xmlns:a16="http://schemas.microsoft.com/office/drawing/2014/main" xmlns="" id="{D77B60E6-4989-496E-B346-BB05D61DB90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xmlns="" id="{DBAF72E3-1315-4ACC-8258-0BF2585079B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647A5AD2-37C1-4FDB-901A-4DA1936BE092}" type="slidenum">
              <a:rPr lang="ru-RU" altLang="x-none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31</a:t>
            </a:fld>
            <a:endParaRPr lang="ru-RU" altLang="x-none">
              <a:solidFill>
                <a:srgbClr val="000000"/>
              </a:solidFill>
            </a:endParaRPr>
          </a:p>
        </p:txBody>
      </p:sp>
      <p:sp>
        <p:nvSpPr>
          <p:cNvPr id="64515" name="Rectangle 1">
            <a:extLst>
              <a:ext uri="{FF2B5EF4-FFF2-40B4-BE49-F238E27FC236}">
                <a16:creationId xmlns:a16="http://schemas.microsoft.com/office/drawing/2014/main" xmlns="" id="{9AC4A2FE-192D-48C1-8B10-FC02E1853D8F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55650"/>
            <a:ext cx="4970462" cy="372745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6" name="Rectangle 2">
            <a:extLst>
              <a:ext uri="{FF2B5EF4-FFF2-40B4-BE49-F238E27FC236}">
                <a16:creationId xmlns:a16="http://schemas.microsoft.com/office/drawing/2014/main" xmlns="" id="{3D156217-BC57-4D94-88C5-DB4350232BF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1038" y="4722813"/>
            <a:ext cx="5451475" cy="4473575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>
            <a:extLst>
              <a:ext uri="{FF2B5EF4-FFF2-40B4-BE49-F238E27FC236}">
                <a16:creationId xmlns:a16="http://schemas.microsoft.com/office/drawing/2014/main" xmlns="" id="{ADE1A58B-A2CB-4233-8F7C-5321A97334A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6A04DF8C-2649-47CB-8688-2E64CAF39FE6}" type="slidenum">
              <a:rPr lang="ru-RU" altLang="x-none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32</a:t>
            </a:fld>
            <a:endParaRPr lang="ru-RU" altLang="x-none">
              <a:solidFill>
                <a:srgbClr val="000000"/>
              </a:solidFill>
            </a:endParaRPr>
          </a:p>
        </p:txBody>
      </p:sp>
      <p:sp>
        <p:nvSpPr>
          <p:cNvPr id="72707" name="Rectangle 1">
            <a:extLst>
              <a:ext uri="{FF2B5EF4-FFF2-40B4-BE49-F238E27FC236}">
                <a16:creationId xmlns:a16="http://schemas.microsoft.com/office/drawing/2014/main" xmlns="" id="{DA111511-0F82-44AD-A30F-CC0122A10CF4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55650"/>
            <a:ext cx="4970462" cy="372745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8" name="Rectangle 2">
            <a:extLst>
              <a:ext uri="{FF2B5EF4-FFF2-40B4-BE49-F238E27FC236}">
                <a16:creationId xmlns:a16="http://schemas.microsoft.com/office/drawing/2014/main" xmlns="" id="{12055C6A-3045-445B-96D0-B85617A13D5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1038" y="4722813"/>
            <a:ext cx="5451475" cy="4473575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xmlns="" id="{1F94FDBD-3D35-463E-9C82-538117E0E95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656DE971-C0F1-4FF0-89D1-EAF52B788D98}" type="slidenum">
              <a:rPr lang="ru-RU" altLang="x-none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33</a:t>
            </a:fld>
            <a:endParaRPr lang="ru-RU" altLang="x-none">
              <a:solidFill>
                <a:srgbClr val="000000"/>
              </a:solidFill>
            </a:endParaRPr>
          </a:p>
        </p:txBody>
      </p:sp>
      <p:sp>
        <p:nvSpPr>
          <p:cNvPr id="66563" name="Rectangle 1">
            <a:extLst>
              <a:ext uri="{FF2B5EF4-FFF2-40B4-BE49-F238E27FC236}">
                <a16:creationId xmlns:a16="http://schemas.microsoft.com/office/drawing/2014/main" xmlns="" id="{54518E08-7E98-4117-AAAD-C0B4FE694B29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55650"/>
            <a:ext cx="4970462" cy="372745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Rectangle 2">
            <a:extLst>
              <a:ext uri="{FF2B5EF4-FFF2-40B4-BE49-F238E27FC236}">
                <a16:creationId xmlns:a16="http://schemas.microsoft.com/office/drawing/2014/main" xmlns="" id="{66B3579B-CAFA-4548-B2BF-E631651DF45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1038" y="4722813"/>
            <a:ext cx="5451475" cy="4473575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xmlns="" id="{6EEECC08-A236-4C2D-AAA1-FFC428A7613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183ADB76-9D61-4E7C-85F2-ACA639C1D865}" type="slidenum">
              <a:rPr lang="ru-RU" altLang="x-none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34</a:t>
            </a:fld>
            <a:endParaRPr lang="ru-RU" altLang="x-none">
              <a:solidFill>
                <a:srgbClr val="000000"/>
              </a:solidFill>
            </a:endParaRPr>
          </a:p>
        </p:txBody>
      </p:sp>
      <p:sp>
        <p:nvSpPr>
          <p:cNvPr id="68611" name="Rectangle 1">
            <a:extLst>
              <a:ext uri="{FF2B5EF4-FFF2-40B4-BE49-F238E27FC236}">
                <a16:creationId xmlns:a16="http://schemas.microsoft.com/office/drawing/2014/main" xmlns="" id="{95FFF878-36E0-45AC-80F7-CC6B2B8F68A9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55650"/>
            <a:ext cx="4970462" cy="372745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2" name="Rectangle 2">
            <a:extLst>
              <a:ext uri="{FF2B5EF4-FFF2-40B4-BE49-F238E27FC236}">
                <a16:creationId xmlns:a16="http://schemas.microsoft.com/office/drawing/2014/main" xmlns="" id="{E18486EB-2DCB-498F-9BEE-233583C8578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1038" y="4722813"/>
            <a:ext cx="5451475" cy="4473575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xmlns="" id="{6EEECC08-A236-4C2D-AAA1-FFC428A7613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183ADB76-9D61-4E7C-85F2-ACA639C1D865}" type="slidenum">
              <a:rPr lang="ru-RU" altLang="x-none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35</a:t>
            </a:fld>
            <a:endParaRPr lang="ru-RU" altLang="x-none">
              <a:solidFill>
                <a:srgbClr val="000000"/>
              </a:solidFill>
            </a:endParaRPr>
          </a:p>
        </p:txBody>
      </p:sp>
      <p:sp>
        <p:nvSpPr>
          <p:cNvPr id="68611" name="Rectangle 1">
            <a:extLst>
              <a:ext uri="{FF2B5EF4-FFF2-40B4-BE49-F238E27FC236}">
                <a16:creationId xmlns:a16="http://schemas.microsoft.com/office/drawing/2014/main" xmlns="" id="{95FFF878-36E0-45AC-80F7-CC6B2B8F68A9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55650"/>
            <a:ext cx="4970462" cy="372745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2" name="Rectangle 2">
            <a:extLst>
              <a:ext uri="{FF2B5EF4-FFF2-40B4-BE49-F238E27FC236}">
                <a16:creationId xmlns:a16="http://schemas.microsoft.com/office/drawing/2014/main" xmlns="" id="{E18486EB-2DCB-498F-9BEE-233583C8578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1038" y="4722813"/>
            <a:ext cx="5451475" cy="4473575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xmlns="" id="{6EEECC08-A236-4C2D-AAA1-FFC428A7613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183ADB76-9D61-4E7C-85F2-ACA639C1D865}" type="slidenum">
              <a:rPr lang="ru-RU" altLang="x-none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36</a:t>
            </a:fld>
            <a:endParaRPr lang="ru-RU" altLang="x-none">
              <a:solidFill>
                <a:srgbClr val="000000"/>
              </a:solidFill>
            </a:endParaRPr>
          </a:p>
        </p:txBody>
      </p:sp>
      <p:sp>
        <p:nvSpPr>
          <p:cNvPr id="68611" name="Rectangle 1">
            <a:extLst>
              <a:ext uri="{FF2B5EF4-FFF2-40B4-BE49-F238E27FC236}">
                <a16:creationId xmlns:a16="http://schemas.microsoft.com/office/drawing/2014/main" xmlns="" id="{95FFF878-36E0-45AC-80F7-CC6B2B8F68A9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55650"/>
            <a:ext cx="4970462" cy="372745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2" name="Rectangle 2">
            <a:extLst>
              <a:ext uri="{FF2B5EF4-FFF2-40B4-BE49-F238E27FC236}">
                <a16:creationId xmlns:a16="http://schemas.microsoft.com/office/drawing/2014/main" xmlns="" id="{E18486EB-2DCB-498F-9BEE-233583C8578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1038" y="4722813"/>
            <a:ext cx="5451475" cy="4473575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xmlns="" id="{6EEECC08-A236-4C2D-AAA1-FFC428A7613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183ADB76-9D61-4E7C-85F2-ACA639C1D865}" type="slidenum">
              <a:rPr lang="ru-RU" altLang="x-none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37</a:t>
            </a:fld>
            <a:endParaRPr lang="ru-RU" altLang="x-none">
              <a:solidFill>
                <a:srgbClr val="000000"/>
              </a:solidFill>
            </a:endParaRPr>
          </a:p>
        </p:txBody>
      </p:sp>
      <p:sp>
        <p:nvSpPr>
          <p:cNvPr id="68611" name="Rectangle 1">
            <a:extLst>
              <a:ext uri="{FF2B5EF4-FFF2-40B4-BE49-F238E27FC236}">
                <a16:creationId xmlns:a16="http://schemas.microsoft.com/office/drawing/2014/main" xmlns="" id="{95FFF878-36E0-45AC-80F7-CC6B2B8F68A9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55650"/>
            <a:ext cx="4970462" cy="372745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2" name="Rectangle 2">
            <a:extLst>
              <a:ext uri="{FF2B5EF4-FFF2-40B4-BE49-F238E27FC236}">
                <a16:creationId xmlns:a16="http://schemas.microsoft.com/office/drawing/2014/main" xmlns="" id="{E18486EB-2DCB-498F-9BEE-233583C8578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1038" y="4722813"/>
            <a:ext cx="5451475" cy="4473575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xmlns="" id="{65B4332C-97B4-496C-BEAE-8755CDB8907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2BC88DF9-A973-40EA-A032-9A668B1886CE}" type="slidenum">
              <a:rPr lang="ru-RU" altLang="x-none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38</a:t>
            </a:fld>
            <a:endParaRPr lang="ru-RU" altLang="x-none">
              <a:solidFill>
                <a:srgbClr val="000000"/>
              </a:solidFill>
            </a:endParaRPr>
          </a:p>
        </p:txBody>
      </p:sp>
      <p:sp>
        <p:nvSpPr>
          <p:cNvPr id="70659" name="Rectangle 1">
            <a:extLst>
              <a:ext uri="{FF2B5EF4-FFF2-40B4-BE49-F238E27FC236}">
                <a16:creationId xmlns:a16="http://schemas.microsoft.com/office/drawing/2014/main" xmlns="" id="{CFBE9E2D-721D-45AB-BF55-B080CBDBEDF4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6125"/>
            <a:ext cx="4967287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60" name="Rectangle 2">
            <a:extLst>
              <a:ext uri="{FF2B5EF4-FFF2-40B4-BE49-F238E27FC236}">
                <a16:creationId xmlns:a16="http://schemas.microsoft.com/office/drawing/2014/main" xmlns="" id="{E79AA3FF-D57E-4C74-BD72-62F47C57476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1038" y="4722813"/>
            <a:ext cx="5448300" cy="4470400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  <p:sp>
        <p:nvSpPr>
          <p:cNvPr id="70661" name="Text Box 3">
            <a:extLst>
              <a:ext uri="{FF2B5EF4-FFF2-40B4-BE49-F238E27FC236}">
                <a16:creationId xmlns:a16="http://schemas.microsoft.com/office/drawing/2014/main" xmlns="" id="{AD365C7F-6281-457B-83D5-0B6FF2924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0800" y="9445625"/>
            <a:ext cx="2947988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fld id="{BB5BC173-F61B-450E-ABF0-62F41FD56CB0}" type="slidenum">
              <a:rPr lang="ru-RU" altLang="x-none" sz="1400" b="0">
                <a:solidFill>
                  <a:srgbClr val="FFFFFF"/>
                </a:solidFill>
                <a:latin typeface="맑은 고딕" panose="020B0503020000020004" pitchFamily="34" charset="-127"/>
              </a:rPr>
              <a:pPr eaLnBrk="1" hangingPunct="1">
                <a:buClrTx/>
                <a:buFontTx/>
                <a:buNone/>
              </a:pPr>
              <a:t>38</a:t>
            </a:fld>
            <a:endParaRPr lang="ru-RU" altLang="x-none" sz="1400" b="0">
              <a:solidFill>
                <a:srgbClr val="FFFFFF"/>
              </a:solidFill>
              <a:latin typeface="맑은 고딕" panose="020B0503020000020004" pitchFamily="34" charset="-127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>
            <a:extLst>
              <a:ext uri="{FF2B5EF4-FFF2-40B4-BE49-F238E27FC236}">
                <a16:creationId xmlns:a16="http://schemas.microsoft.com/office/drawing/2014/main" xmlns="" id="{57F6A82C-2F32-4668-BC1D-264C42A16AB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30754A17-001C-4F1D-8733-E3287D47C6FD}" type="slidenum">
              <a:rPr lang="ru-RU" altLang="x-none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39</a:t>
            </a:fld>
            <a:endParaRPr lang="ru-RU" altLang="x-none">
              <a:solidFill>
                <a:srgbClr val="000000"/>
              </a:solidFill>
            </a:endParaRPr>
          </a:p>
        </p:txBody>
      </p:sp>
      <p:sp>
        <p:nvSpPr>
          <p:cNvPr id="82947" name="Rectangle 1">
            <a:extLst>
              <a:ext uri="{FF2B5EF4-FFF2-40B4-BE49-F238E27FC236}">
                <a16:creationId xmlns:a16="http://schemas.microsoft.com/office/drawing/2014/main" xmlns="" id="{F8A9DC94-BAB9-4F3F-8CE1-C431147CCE55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55650"/>
            <a:ext cx="4970462" cy="372745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8" name="Rectangle 2">
            <a:extLst>
              <a:ext uri="{FF2B5EF4-FFF2-40B4-BE49-F238E27FC236}">
                <a16:creationId xmlns:a16="http://schemas.microsoft.com/office/drawing/2014/main" xmlns="" id="{AC4DB8C7-8920-4D3D-8357-B51DFA7FDC5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1038" y="4722813"/>
            <a:ext cx="5451475" cy="4473575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>
            <a:extLst>
              <a:ext uri="{FF2B5EF4-FFF2-40B4-BE49-F238E27FC236}">
                <a16:creationId xmlns:a16="http://schemas.microsoft.com/office/drawing/2014/main" xmlns="" id="{F62F0BC5-38B3-4B02-A832-B7924D0E4F7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32BA876C-E376-410B-B636-BDB700762BE9}" type="slidenum">
              <a:rPr lang="ru-RU" altLang="x-none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40</a:t>
            </a:fld>
            <a:endParaRPr lang="ru-RU" altLang="x-none">
              <a:solidFill>
                <a:srgbClr val="000000"/>
              </a:solidFill>
            </a:endParaRPr>
          </a:p>
        </p:txBody>
      </p:sp>
      <p:sp>
        <p:nvSpPr>
          <p:cNvPr id="74755" name="Rectangle 1">
            <a:extLst>
              <a:ext uri="{FF2B5EF4-FFF2-40B4-BE49-F238E27FC236}">
                <a16:creationId xmlns:a16="http://schemas.microsoft.com/office/drawing/2014/main" xmlns="" id="{7C4A1F0E-93DC-46A2-9630-6B1A422A8610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55650"/>
            <a:ext cx="4970462" cy="372745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6" name="Rectangle 2">
            <a:extLst>
              <a:ext uri="{FF2B5EF4-FFF2-40B4-BE49-F238E27FC236}">
                <a16:creationId xmlns:a16="http://schemas.microsoft.com/office/drawing/2014/main" xmlns="" id="{D2447EC3-DE7E-4DD9-93F0-8BCAB3A6BF3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1038" y="4722813"/>
            <a:ext cx="5451475" cy="4473575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xmlns="" id="{E1076853-E794-49DC-90F7-9AA6869C662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A63BF18F-7A93-4855-85B4-0F78E00D850F}" type="slidenum">
              <a:rPr lang="ru-RU" altLang="x-none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</a:t>
            </a:fld>
            <a:endParaRPr lang="ru-RU" altLang="x-none">
              <a:solidFill>
                <a:srgbClr val="000000"/>
              </a:solidFill>
            </a:endParaRPr>
          </a:p>
        </p:txBody>
      </p:sp>
      <p:sp>
        <p:nvSpPr>
          <p:cNvPr id="13315" name="Rectangle 1">
            <a:extLst>
              <a:ext uri="{FF2B5EF4-FFF2-40B4-BE49-F238E27FC236}">
                <a16:creationId xmlns:a16="http://schemas.microsoft.com/office/drawing/2014/main" xmlns="" id="{BBBF345A-801B-4461-BAEB-B353EBDFD5A9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6" name="Rectangle 2">
            <a:extLst>
              <a:ext uri="{FF2B5EF4-FFF2-40B4-BE49-F238E27FC236}">
                <a16:creationId xmlns:a16="http://schemas.microsoft.com/office/drawing/2014/main" xmlns="" id="{D2C72B13-0E98-41B1-B6F9-4B5C95F246F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>
            <a:extLst>
              <a:ext uri="{FF2B5EF4-FFF2-40B4-BE49-F238E27FC236}">
                <a16:creationId xmlns:a16="http://schemas.microsoft.com/office/drawing/2014/main" xmlns="" id="{D9E2CEC0-90A0-44F4-960D-125C0E34E4A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8AA04470-8EF9-408D-9AD8-9CA1F63B271F}" type="slidenum">
              <a:rPr lang="ru-RU" altLang="x-none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41</a:t>
            </a:fld>
            <a:endParaRPr lang="ru-RU" altLang="x-none">
              <a:solidFill>
                <a:srgbClr val="000000"/>
              </a:solidFill>
            </a:endParaRPr>
          </a:p>
        </p:txBody>
      </p:sp>
      <p:sp>
        <p:nvSpPr>
          <p:cNvPr id="76803" name="Rectangle 1">
            <a:extLst>
              <a:ext uri="{FF2B5EF4-FFF2-40B4-BE49-F238E27FC236}">
                <a16:creationId xmlns:a16="http://schemas.microsoft.com/office/drawing/2014/main" xmlns="" id="{62F98427-61B0-451E-9736-E45C80650FDE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6125"/>
            <a:ext cx="4967287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4" name="Rectangle 2">
            <a:extLst>
              <a:ext uri="{FF2B5EF4-FFF2-40B4-BE49-F238E27FC236}">
                <a16:creationId xmlns:a16="http://schemas.microsoft.com/office/drawing/2014/main" xmlns="" id="{38FB0E63-A318-4B01-9114-0493204E747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1038" y="4722813"/>
            <a:ext cx="5448300" cy="4470400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  <p:sp>
        <p:nvSpPr>
          <p:cNvPr id="76805" name="Text Box 3">
            <a:extLst>
              <a:ext uri="{FF2B5EF4-FFF2-40B4-BE49-F238E27FC236}">
                <a16:creationId xmlns:a16="http://schemas.microsoft.com/office/drawing/2014/main" xmlns="" id="{0AFB2197-D79B-4236-802B-BFB9C577B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0800" y="9445625"/>
            <a:ext cx="2947988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fld id="{D1BA9DBA-1463-4D13-965C-F5571988BC90}" type="slidenum">
              <a:rPr lang="ru-RU" altLang="x-none" sz="1400" b="0">
                <a:solidFill>
                  <a:srgbClr val="FFFFFF"/>
                </a:solidFill>
                <a:latin typeface="맑은 고딕" panose="020B0503020000020004" pitchFamily="34" charset="-127"/>
              </a:rPr>
              <a:pPr eaLnBrk="1" hangingPunct="1">
                <a:buClrTx/>
                <a:buFontTx/>
                <a:buNone/>
              </a:pPr>
              <a:t>41</a:t>
            </a:fld>
            <a:endParaRPr lang="ru-RU" altLang="x-none" sz="1400" b="0">
              <a:solidFill>
                <a:srgbClr val="FFFFFF"/>
              </a:solidFill>
              <a:latin typeface="맑은 고딕" panose="020B0503020000020004" pitchFamily="34" charset="-127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>
            <a:extLst>
              <a:ext uri="{FF2B5EF4-FFF2-40B4-BE49-F238E27FC236}">
                <a16:creationId xmlns:a16="http://schemas.microsoft.com/office/drawing/2014/main" xmlns="" id="{3117DF5A-8892-4CB7-B378-385A516989B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179BF729-89F2-449B-B898-DFD93E8E8CB1}" type="slidenum">
              <a:rPr lang="ru-RU" altLang="x-none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42</a:t>
            </a:fld>
            <a:endParaRPr lang="ru-RU" altLang="x-none">
              <a:solidFill>
                <a:srgbClr val="000000"/>
              </a:solidFill>
            </a:endParaRPr>
          </a:p>
        </p:txBody>
      </p:sp>
      <p:sp>
        <p:nvSpPr>
          <p:cNvPr id="78851" name="Rectangle 1">
            <a:extLst>
              <a:ext uri="{FF2B5EF4-FFF2-40B4-BE49-F238E27FC236}">
                <a16:creationId xmlns:a16="http://schemas.microsoft.com/office/drawing/2014/main" xmlns="" id="{CD85B110-097E-4EDF-9CB4-14A674F910B6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55650"/>
            <a:ext cx="4970462" cy="372745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2" name="Rectangle 2">
            <a:extLst>
              <a:ext uri="{FF2B5EF4-FFF2-40B4-BE49-F238E27FC236}">
                <a16:creationId xmlns:a16="http://schemas.microsoft.com/office/drawing/2014/main" xmlns="" id="{6AAFA9DB-EC9B-467B-87B8-E6FAD8EBB36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1038" y="4722813"/>
            <a:ext cx="5451475" cy="4473575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>
            <a:extLst>
              <a:ext uri="{FF2B5EF4-FFF2-40B4-BE49-F238E27FC236}">
                <a16:creationId xmlns:a16="http://schemas.microsoft.com/office/drawing/2014/main" xmlns="" id="{427DACB6-373F-4EFA-AF93-C597DD970E2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6A80D993-A331-4FCE-AFB7-0E91A88DEC49}" type="slidenum">
              <a:rPr lang="ru-RU" altLang="x-none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43</a:t>
            </a:fld>
            <a:endParaRPr lang="ru-RU" altLang="x-none">
              <a:solidFill>
                <a:srgbClr val="000000"/>
              </a:solidFill>
            </a:endParaRPr>
          </a:p>
        </p:txBody>
      </p:sp>
      <p:sp>
        <p:nvSpPr>
          <p:cNvPr id="80899" name="Rectangle 1">
            <a:extLst>
              <a:ext uri="{FF2B5EF4-FFF2-40B4-BE49-F238E27FC236}">
                <a16:creationId xmlns:a16="http://schemas.microsoft.com/office/drawing/2014/main" xmlns="" id="{09856851-6CA3-4E7E-8B86-E233B4A75359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55650"/>
            <a:ext cx="4970462" cy="372745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900" name="Rectangle 2">
            <a:extLst>
              <a:ext uri="{FF2B5EF4-FFF2-40B4-BE49-F238E27FC236}">
                <a16:creationId xmlns:a16="http://schemas.microsoft.com/office/drawing/2014/main" xmlns="" id="{B608C131-96B9-449A-BFEA-8D607AC76F5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1038" y="4722813"/>
            <a:ext cx="5451475" cy="4473575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>
            <a:extLst>
              <a:ext uri="{FF2B5EF4-FFF2-40B4-BE49-F238E27FC236}">
                <a16:creationId xmlns:a16="http://schemas.microsoft.com/office/drawing/2014/main" xmlns="" id="{569D6D50-26EA-4D4C-A647-33DCACA852D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9BBD4220-CA2F-4CB7-8FE3-7CF4FDB2AC64}" type="slidenum">
              <a:rPr lang="ru-RU" altLang="x-none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44</a:t>
            </a:fld>
            <a:endParaRPr lang="ru-RU" altLang="x-none">
              <a:solidFill>
                <a:srgbClr val="000000"/>
              </a:solidFill>
            </a:endParaRPr>
          </a:p>
        </p:txBody>
      </p:sp>
      <p:sp>
        <p:nvSpPr>
          <p:cNvPr id="84995" name="Rectangle 1">
            <a:extLst>
              <a:ext uri="{FF2B5EF4-FFF2-40B4-BE49-F238E27FC236}">
                <a16:creationId xmlns:a16="http://schemas.microsoft.com/office/drawing/2014/main" xmlns="" id="{3595C47E-257A-47B3-9B55-287F8E6A586F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6" name="Rectangle 2">
            <a:extLst>
              <a:ext uri="{FF2B5EF4-FFF2-40B4-BE49-F238E27FC236}">
                <a16:creationId xmlns:a16="http://schemas.microsoft.com/office/drawing/2014/main" xmlns="" id="{F2883B93-0DC3-402F-A378-A9D739521D7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>
            <a:extLst>
              <a:ext uri="{FF2B5EF4-FFF2-40B4-BE49-F238E27FC236}">
                <a16:creationId xmlns:a16="http://schemas.microsoft.com/office/drawing/2014/main" xmlns="" id="{569D6D50-26EA-4D4C-A647-33DCACA852D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9BBD4220-CA2F-4CB7-8FE3-7CF4FDB2AC64}" type="slidenum">
              <a:rPr lang="ru-RU" altLang="x-none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45</a:t>
            </a:fld>
            <a:endParaRPr lang="ru-RU" altLang="x-none">
              <a:solidFill>
                <a:srgbClr val="000000"/>
              </a:solidFill>
            </a:endParaRPr>
          </a:p>
        </p:txBody>
      </p:sp>
      <p:sp>
        <p:nvSpPr>
          <p:cNvPr id="84995" name="Rectangle 1">
            <a:extLst>
              <a:ext uri="{FF2B5EF4-FFF2-40B4-BE49-F238E27FC236}">
                <a16:creationId xmlns:a16="http://schemas.microsoft.com/office/drawing/2014/main" xmlns="" id="{3595C47E-257A-47B3-9B55-287F8E6A586F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6" name="Rectangle 2">
            <a:extLst>
              <a:ext uri="{FF2B5EF4-FFF2-40B4-BE49-F238E27FC236}">
                <a16:creationId xmlns:a16="http://schemas.microsoft.com/office/drawing/2014/main" xmlns="" id="{F2883B93-0DC3-402F-A378-A9D739521D7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xmlns="" id="{8834FB1B-20A8-4C11-ABFB-E7E9A54044E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192E641D-0D1C-412E-A3A6-66EB942D168E}" type="slidenum">
              <a:rPr lang="ru-RU" altLang="x-none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6</a:t>
            </a:fld>
            <a:endParaRPr lang="ru-RU" altLang="x-none">
              <a:solidFill>
                <a:srgbClr val="000000"/>
              </a:solidFill>
            </a:endParaRPr>
          </a:p>
        </p:txBody>
      </p:sp>
      <p:sp>
        <p:nvSpPr>
          <p:cNvPr id="15363" name="Rectangle 1">
            <a:extLst>
              <a:ext uri="{FF2B5EF4-FFF2-40B4-BE49-F238E27FC236}">
                <a16:creationId xmlns:a16="http://schemas.microsoft.com/office/drawing/2014/main" xmlns="" id="{B62741FF-B885-449F-B214-AEB405B57504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>
            <a:extLst>
              <a:ext uri="{FF2B5EF4-FFF2-40B4-BE49-F238E27FC236}">
                <a16:creationId xmlns:a16="http://schemas.microsoft.com/office/drawing/2014/main" xmlns="" id="{4608560E-6231-4735-A50B-231B1EF2BDF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xmlns="" id="{4FB5D23F-36C0-4E18-B5B0-9976E2288C3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0170487A-2BFF-4296-96E4-6E8E07C78AAA}" type="slidenum">
              <a:rPr lang="ru-RU" altLang="x-none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</a:t>
            </a:fld>
            <a:endParaRPr lang="ru-RU" altLang="x-none">
              <a:solidFill>
                <a:srgbClr val="000000"/>
              </a:solidFill>
            </a:endParaRPr>
          </a:p>
        </p:txBody>
      </p:sp>
      <p:sp>
        <p:nvSpPr>
          <p:cNvPr id="17411" name="Rectangle 1">
            <a:extLst>
              <a:ext uri="{FF2B5EF4-FFF2-40B4-BE49-F238E27FC236}">
                <a16:creationId xmlns:a16="http://schemas.microsoft.com/office/drawing/2014/main" xmlns="" id="{BD29FC1A-7CC3-42A8-A71D-1E21D4F4053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>
            <a:extLst>
              <a:ext uri="{FF2B5EF4-FFF2-40B4-BE49-F238E27FC236}">
                <a16:creationId xmlns:a16="http://schemas.microsoft.com/office/drawing/2014/main" xmlns="" id="{BB99EBA7-AD85-4840-A382-3A7BC08497C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xmlns="" id="{EBC182BC-9E48-4BF9-B3D0-3154FE0D76B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8CE1F9B0-1371-440D-AA29-7556646321BB}" type="slidenum">
              <a:rPr lang="ru-RU" altLang="x-none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8</a:t>
            </a:fld>
            <a:endParaRPr lang="ru-RU" altLang="x-none">
              <a:solidFill>
                <a:srgbClr val="000000"/>
              </a:solidFill>
            </a:endParaRPr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xmlns="" id="{E2BF22B1-6E41-47FA-ABB1-04B7B4479701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xmlns="" id="{499A6481-AAEE-43F5-896D-17749F8F49C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xmlns="" id="{10E48ABF-74F5-40F6-A659-83C66F7673E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0150EE21-CF51-4326-832D-3DFFB0A4E157}" type="slidenum">
              <a:rPr lang="ru-RU" altLang="x-none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9</a:t>
            </a:fld>
            <a:endParaRPr lang="ru-RU" altLang="x-none">
              <a:solidFill>
                <a:srgbClr val="000000"/>
              </a:solidFill>
            </a:endParaRPr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xmlns="" id="{42153F2C-6FCC-4320-AF89-F577AAA5E641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xmlns="" id="{6A4238E1-0614-4E2D-B045-F1732594FC0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xmlns="" id="{3991597B-5CFA-45A1-8E7B-C2663CE93E8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8C5824CB-7598-48F0-87C0-BE8FACC04F97}" type="slidenum">
              <a:rPr lang="ru-RU" altLang="x-none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10</a:t>
            </a:fld>
            <a:endParaRPr lang="ru-RU" altLang="x-none">
              <a:solidFill>
                <a:srgbClr val="000000"/>
              </a:solidFill>
            </a:endParaRPr>
          </a:p>
        </p:txBody>
      </p:sp>
      <p:sp>
        <p:nvSpPr>
          <p:cNvPr id="23555" name="Rectangle 1">
            <a:extLst>
              <a:ext uri="{FF2B5EF4-FFF2-40B4-BE49-F238E27FC236}">
                <a16:creationId xmlns:a16="http://schemas.microsoft.com/office/drawing/2014/main" xmlns="" id="{8C33E020-211C-4AA1-8C07-78B8878FED7B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6" name="Rectangle 2">
            <a:extLst>
              <a:ext uri="{FF2B5EF4-FFF2-40B4-BE49-F238E27FC236}">
                <a16:creationId xmlns:a16="http://schemas.microsoft.com/office/drawing/2014/main" xmlns="" id="{D28C6822-FB08-4A17-A77C-B42B2F504BF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68E94AE-8F14-4428-8B81-8C6F54331B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41B5F69-4E7D-4274-9A44-6C57E34FED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FE053DD6-90C3-4706-BA13-4133247311F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FC93A-0133-43C4-8050-9AFCFDAA4B87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896264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F4AA4C-0DB3-453B-B01E-5F43092F5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D6F9D32-CAFD-465E-98E5-AB116AE351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CA5D106C-4DE9-4581-B799-F2AEB46C669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BFCE0-3F8F-4762-84D2-85B01072EFA2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3348957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77A711E9-CA78-40D7-84BB-98EC5D28DA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7813" y="274638"/>
            <a:ext cx="2055812" cy="584835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394D934-0903-4B0F-AE62-E4CAA98CCF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8213" cy="58483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B5FEFE31-7D8D-480C-8283-657F322125C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BC756-3C2A-4140-B3A1-64D886EB9888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3209511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28CFD5F-0965-4DB8-B42A-617C9D606C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55FBFA7-BD92-4661-A0E9-DE960A40F9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F35150F-83B6-4A1A-BEEC-680E6ED04C0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638FC-F3CA-46F8-99CD-AE62EB34E2B7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115845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A11480-DAE0-4B2D-9671-C51E05BA8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4A64899-F667-44F3-B779-040684E75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CD4C885-E9E8-4DF0-98A7-F3F920638A8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969B2-AF95-4687-A93C-1E59600F76FB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620298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D223A19-08FF-49AC-A1AF-E096D4C09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D6AFA83-68F9-40C3-B7EB-BDA6DB60D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4D593AA-D5B6-4BB5-B542-FB7F6612E0B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B517B9-E0E8-49BF-BC36-0B32832B0BA7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859365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7422417-98E9-428A-8770-5983D89CB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069DD85-E971-4228-882F-CBB64B8765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27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E737218-5059-47BF-87DC-C1B10A87A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7012" cy="45227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9184284D-F7CC-4DA0-8C08-FCCA408EF1A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7935E4-3672-43AF-AB10-354EB907CD44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40059368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74E35D-8EEF-4AC8-BAEF-D3D3FCF1F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48DC16C-A886-4B04-9E35-12C574CBB6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4D817B2-1B6F-4E65-8226-0B465E83D9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5D097AC5-976B-45EB-9A17-6FB25A618A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C159EF19-332E-4596-BC11-34BDD0F0BE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3C0312CD-ACDD-4399-8AE8-927E5BED3FD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4269F-0371-4942-9B29-8236EAD06225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802793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E1AD1C3-144E-4CAD-8078-1D0C9E885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xmlns="" id="{9D5425EC-8393-4011-BC84-35E670C2B04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738FE-2409-4526-9E91-BF404934928A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7508528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xmlns="" id="{9BB3986E-9337-45B3-A5BC-E4ED86FE182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B99D1-48D4-4FF0-B257-716C41499BF0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3842672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9B8D67E-5AD7-4868-A6CB-588017C62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ED3C5B4-4066-458A-89FE-CC7452141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2A45E04-76EF-46BB-A590-DFE062C34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87DE6632-C97B-449E-AFC2-9729BBC87D3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6344F-1220-40D0-8C7D-C162947C1D89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3208044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9794B3-E747-46EF-B510-77E832C5C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3AA3CB2-873C-469A-A759-2FADAE512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C645BEEE-C2CD-4435-A1EB-BC215199C5C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195FE-11D2-4B15-9C47-7A31DA0D9AAA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32394018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0305BFD-B269-4CDF-9987-479A0C18D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EF40919E-9F0D-4D9B-8013-9ED6987254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x-none" noProof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161758F-5311-43A2-8900-84DC27F56C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E364F96E-1B8F-4C87-87A1-372CED4DC67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24C99-93B7-4E00-A47C-6420280FF612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32546129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5DC987E-C5D3-42AB-A7CB-0D22FE60F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9F8577D-28C4-4748-B258-6AF31E9D49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88BC549-A0C5-4D8D-ABBA-32A28489F38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EF47C-2D2B-4E52-A3F6-D98F0C0DB44E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9951953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B5009111-7D76-48A8-9C81-2DF67CBA68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7813" y="273050"/>
            <a:ext cx="2055812" cy="58547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99D75A3-3696-4F8C-91F5-77139D04A1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8213" cy="58547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B6E36AD-1535-488A-9AB3-CB99C47579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9AD22-5B06-401D-A3D0-3CBF58169F7D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205268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099829C-EB36-4E13-9E2E-FC5F9877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5082102-535A-4121-A189-3C0EE1D050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6CFD6B8-89A8-43E7-BA9E-C6FDD1F49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321B0-5236-496B-83FC-606108221A85}" type="datetimeFigureOut">
              <a:rPr lang="x-none"/>
              <a:pPr>
                <a:defRPr/>
              </a:pPr>
              <a:t>06.05.2023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72101C6-0FD5-4C0D-8DEC-63E8B67E8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01A4B05-1DC6-440B-9C6B-BDC95AABA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340BC-339C-48B3-B8EE-E1955DBDFBB1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5497334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5428516-04D0-424F-A642-8A158B129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9473897-4FB9-4A2D-ABE4-A063171A8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F6CD386-FF02-4287-92BC-FCF958C1E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70A24-0F81-41A3-9FA2-01789CE6CE8D}" type="datetimeFigureOut">
              <a:rPr lang="x-none"/>
              <a:pPr>
                <a:defRPr/>
              </a:pPr>
              <a:t>06.05.2023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296572D-D347-4BDA-9705-B6F6D955C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7196D71-CEA8-48DF-9646-7EFB1AF34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D170D-9F67-4BE3-A623-8B5E01549435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36061677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44B2EF-9026-4B42-9454-7ED67BF63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4903E5B-4A53-4191-9228-2042CB5BC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D781011-FDE9-4760-8BDA-6070AF442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2B8EF-7EB7-4557-B398-8E67356802EC}" type="datetimeFigureOut">
              <a:rPr lang="x-none"/>
              <a:pPr>
                <a:defRPr/>
              </a:pPr>
              <a:t>06.05.2023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DEBA0DA-FF1D-47BE-A489-2ABA43529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9DD4130-A119-487E-BDBA-2642F682F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1C384-1B2E-4B61-9B9B-AF08ECE7A514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4172652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2961D29-3CD0-4777-A5E3-AA4A85A4D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D0CF893-89D6-429F-9958-B37235AB1D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2E611B7-646A-4257-A137-D15BA25CE9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EA2A2C4C-3A81-4A17-B2AB-90C1968DC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A4A07-57A3-49FE-8C85-A9C4FCA0CEC6}" type="datetimeFigureOut">
              <a:rPr lang="x-none"/>
              <a:pPr>
                <a:defRPr/>
              </a:pPr>
              <a:t>06.05.2023</a:t>
            </a:fld>
            <a:endParaRPr lang="x-none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CEF91E5B-DC5E-49E6-9090-D23A26692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2A5DE1E7-A138-4937-9B8D-A04826753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1A6AA-3EF1-4DB2-AA05-4019630DD69A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34673034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FFABF6-EE65-4443-A61D-DA58C9490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BBCCD42-7903-44E4-8CA6-7C85EC3C12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C52EA33-5605-4051-8E60-818D185C06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A5EE068-E166-4FAC-8A97-DD06B0E159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DD78FD0B-3F6D-47C0-8B83-BECEAB33BE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xmlns="" id="{5161C302-EF12-4C3F-8444-728EC163D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96F48-97A6-4635-AA6E-F6159397968B}" type="datetimeFigureOut">
              <a:rPr lang="x-none"/>
              <a:pPr>
                <a:defRPr/>
              </a:pPr>
              <a:t>06.05.2023</a:t>
            </a:fld>
            <a:endParaRPr lang="x-none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xmlns="" id="{C46D0974-E858-42AB-AFE3-4169D8B0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xmlns="" id="{061446DA-FC7A-49F4-8FA1-B6F3B9834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F372D-9558-453F-8F9F-BD5853A809C8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33093811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83053B5-044F-4E3A-B34A-0A3D9D75E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xmlns="" id="{4BE95BA4-105B-4E5D-904E-F9D95C03B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734BC-E11A-46FD-80FF-77016535502F}" type="datetimeFigureOut">
              <a:rPr lang="x-none"/>
              <a:pPr>
                <a:defRPr/>
              </a:pPr>
              <a:t>06.05.2023</a:t>
            </a:fld>
            <a:endParaRPr lang="x-none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xmlns="" id="{BE70D64B-6290-41E6-9262-56F10C3DA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xmlns="" id="{35E4808B-5764-4642-A85B-6D50F6F7F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39871-C985-4FC1-A78F-31FA06A13199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35715234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xmlns="" id="{0B2B30BF-1448-4ADD-867D-698221582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CEB25-1DFE-476D-AFBD-70685380E7A7}" type="datetimeFigureOut">
              <a:rPr lang="x-none"/>
              <a:pPr>
                <a:defRPr/>
              </a:pPr>
              <a:t>06.05.2023</a:t>
            </a:fld>
            <a:endParaRPr lang="x-none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xmlns="" id="{77748C93-3488-45BE-A0CC-35B9AFFBA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xmlns="" id="{B1460686-E986-41ED-AE46-0115374D0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088A8-E4D0-4F89-A098-E5CE97A1E31A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3470783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E22D787-1161-4061-8903-A30C96036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5A8E284-BC02-4CCD-B3AA-C81CDBA65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45041897-DC48-449C-A60F-7FF404660EE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E6107-7735-4312-85DD-814A609CEA50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3689778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DF9B47-E19B-40FC-9C99-B89B3F5D2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F2B2CC0-897B-4240-A14D-51CBD8E08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63E5846-2797-4A1C-B7FC-D783567932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5EC67A07-48A9-48F0-B4D7-FA570C9B7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85B24-E271-49A1-96A5-2DBC5497A981}" type="datetimeFigureOut">
              <a:rPr lang="x-none"/>
              <a:pPr>
                <a:defRPr/>
              </a:pPr>
              <a:t>06.05.2023</a:t>
            </a:fld>
            <a:endParaRPr lang="x-none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FBDF0B7B-D3B9-4A22-9EFD-F1562C77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46B893A6-877B-4716-A141-471ED7D5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99E09-29AA-4E3D-930C-58643DB2E69F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3541908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61DD188-A87D-4926-9E18-DEC34D0FC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36D417D6-08E9-4067-BC29-8CC8B55AE5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x-none" noProof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4CAE408-3674-4278-9C1C-ECF5576E3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CF9275BA-6BDB-4CCE-A7A9-5BFCABD99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53438-2415-4539-B535-B43E26DB67C3}" type="datetimeFigureOut">
              <a:rPr lang="x-none"/>
              <a:pPr>
                <a:defRPr/>
              </a:pPr>
              <a:t>06.05.2023</a:t>
            </a:fld>
            <a:endParaRPr lang="x-none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D2C0387B-2DDF-4E36-8CB1-D1E5C8B30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DB8851AC-6D8B-44ED-9BA1-3E8DE936E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B8F4A-9EED-42E3-A856-50CE2EA78F78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6879384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A8461F4-9AB3-4E0B-8C23-2DD400FEF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A82D9AA-D60A-43BB-8424-EE57BB2EA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9D1FD74-B25C-44F0-B150-D671E805A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0442C-CBC0-4D4F-944E-CFB51D571098}" type="datetimeFigureOut">
              <a:rPr lang="x-none"/>
              <a:pPr>
                <a:defRPr/>
              </a:pPr>
              <a:t>06.05.2023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5A7B524-D793-4FFE-B6DE-9E5BAAD8A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A06993A-B38E-4B30-BA44-D9BA2FE93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1710F-8E59-4344-95EE-5EEB7BB25277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655334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59EB136E-E1D3-42E5-8F26-7358D50765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1058974-CDCA-4881-8936-6FEC40EB4A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6B0FDE3-7FFE-45FD-9EE6-0100E211B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288F5-5BAC-4BD2-B590-116A0BC81FA1}" type="datetimeFigureOut">
              <a:rPr lang="x-none"/>
              <a:pPr>
                <a:defRPr/>
              </a:pPr>
              <a:t>06.05.2023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7437469-22B1-4830-9975-BCB3F62C4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0EA6855-4F85-46D3-BBE1-CA560EF28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92D05-5C3B-4DEE-A05A-1881C52CFD9D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8040852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6FE765-13B5-4EBD-A65B-76E4F2980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114141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0EAAE8B2-EB89-4B41-9913-CE6FB67E767B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E1A83C0-84E6-4DA7-B699-1A78C610A92E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3123552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E2F48C7-CAA3-47D5-87F6-9B2774B20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E1DFE68-6E4A-463F-8210-3AF2A81F07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27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7D54ACA-7664-46F9-90FC-7531AC759A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7012" cy="45227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8D94581E-C7F3-4036-B591-AD5EE586B96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E7A63F-8743-4FF6-B26B-2990E0B7DC84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2446575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F85B5BC-F75A-45F9-AF37-01F76250B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8B57BD7-8DD1-4B6C-9C98-1B4478279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5EF5BBF-4317-4BB9-9D91-B50CDA3321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2B6BEF8C-F8D8-4FAB-BC5E-35CA53600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521184D8-3C92-4912-A94B-D5C66EDA8B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A926C2A5-D375-4EF6-AF82-26EC54465AB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3C8A27-DBC7-4AB6-BCF8-322345A67DE3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3534533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F392597-666D-4AF5-A370-ED21FBDE8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8530BF64-CEE7-4CBE-95D1-03E60E73A80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AD00ED-C6C6-42A2-BE46-CD8FE6AF4CB6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3218803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xmlns="" id="{2C765790-9958-4DE0-B79A-E2E2160D761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027F56-ED09-458B-91FE-15688A56C908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291650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D657A3-BFB8-4DBC-A71C-DE1E237CF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9422D70-A4A3-4D6B-8E72-499A7C3C5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BEB6665-5D60-4ECC-A783-0C71829F70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DE0ED3FB-AA1D-4D0D-ACA1-E8BB27A3D47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C1DD48-DB18-4CA0-A44B-644434F637AF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1286990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572BB44-0845-4EA1-AA39-121D174C3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77C8EB07-7A41-4D6A-B8DF-65D0BD3527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x-none" noProof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632D87F-B5D1-406D-A24B-66CA680A9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1863C00E-9CBC-4A26-BABA-A178AF3519D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663A26-3446-4FC7-B73A-75D4D6391240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xmlns="" val="3779024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297A"/>
            </a:gs>
            <a:gs pos="100000">
              <a:srgbClr val="00164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xmlns="" id="{35590ACA-FF91-4DB1-8F10-84B506CF7B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64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Для правки текста заглавия щёлкните мышью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xmlns="" id="{BF436F07-C121-4FDB-9415-44A806A16B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6425" cy="452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Для правки структуры щёлкните мышью</a:t>
            </a:r>
          </a:p>
          <a:p>
            <a:pPr lvl="1"/>
            <a:r>
              <a:rPr lang="en-GB" altLang="x-none"/>
              <a:t>Второй уровень структуры</a:t>
            </a:r>
          </a:p>
          <a:p>
            <a:pPr lvl="2"/>
            <a:r>
              <a:rPr lang="en-GB" altLang="x-none"/>
              <a:t>Третий уровень структуры</a:t>
            </a:r>
          </a:p>
          <a:p>
            <a:pPr lvl="3"/>
            <a:r>
              <a:rPr lang="en-GB" altLang="x-none"/>
              <a:t>Четвёртый уровень структуры</a:t>
            </a:r>
          </a:p>
          <a:p>
            <a:pPr lvl="4"/>
            <a:r>
              <a:rPr lang="en-GB" altLang="x-none"/>
              <a:t>Пятый уровень структуры</a:t>
            </a:r>
          </a:p>
          <a:p>
            <a:pPr lvl="4"/>
            <a:r>
              <a:rPr lang="en-GB" altLang="x-none"/>
              <a:t>Шестой уровень структуры</a:t>
            </a:r>
          </a:p>
          <a:p>
            <a:pPr lvl="4"/>
            <a:r>
              <a:rPr lang="en-GB" altLang="x-none"/>
              <a:t>Седьмой уровень структуры</a:t>
            </a:r>
          </a:p>
        </p:txBody>
      </p:sp>
      <p:sp>
        <p:nvSpPr>
          <p:cNvPr id="1028" name="Text Box 3">
            <a:extLst>
              <a:ext uri="{FF2B5EF4-FFF2-40B4-BE49-F238E27FC236}">
                <a16:creationId xmlns:a16="http://schemas.microsoft.com/office/drawing/2014/main" xmlns="" id="{EA2EE15E-9A26-43F0-BE84-8DB94DFAB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x-none" altLang="x-none"/>
          </a:p>
        </p:txBody>
      </p:sp>
      <p:sp>
        <p:nvSpPr>
          <p:cNvPr id="1029" name="Text Box 4">
            <a:extLst>
              <a:ext uri="{FF2B5EF4-FFF2-40B4-BE49-F238E27FC236}">
                <a16:creationId xmlns:a16="http://schemas.microsoft.com/office/drawing/2014/main" xmlns="" id="{48B5450C-3FFB-49C5-B971-7DA5E42F3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x-none" altLang="x-none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xmlns="" id="{C77ABFAC-0EC9-434E-8EB9-6BF8E2261AC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042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ts val="13"/>
              </a:spcBef>
              <a:spcAft>
                <a:spcPts val="13"/>
              </a:spcAft>
              <a:buClrTx/>
              <a:buSzPct val="100000"/>
              <a:buFontTx/>
              <a:buNone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0" smtClean="0">
                <a:solidFill>
                  <a:srgbClr val="000000"/>
                </a:solidFill>
                <a:latin typeface="+mn-lt"/>
                <a:cs typeface="Arial Unicode MS" charset="0"/>
              </a:defRPr>
            </a:lvl1pPr>
          </a:lstStyle>
          <a:p>
            <a:pPr>
              <a:defRPr/>
            </a:pPr>
            <a:fld id="{B3B942E3-83DC-4126-925F-CD6F26AC0E85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l" defTabSz="449263" rtl="0" eaLnBrk="0" fontAlgn="base" hangingPunct="0">
        <a:lnSpc>
          <a:spcPct val="112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굴림" panose="020B0503020000020004" pitchFamily="34" charset="-127"/>
          <a:cs typeface="굴림" panose="020B0503020000020004" pitchFamily="34" charset="-127"/>
        </a:defRPr>
      </a:lvl2pPr>
      <a:lvl3pPr algn="l" defTabSz="449263" rtl="0" eaLnBrk="0" fontAlgn="base" hangingPunct="0">
        <a:lnSpc>
          <a:spcPct val="112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굴림" panose="020B0503020000020004" pitchFamily="34" charset="-127"/>
          <a:cs typeface="굴림" panose="020B0503020000020004" pitchFamily="34" charset="-127"/>
        </a:defRPr>
      </a:lvl3pPr>
      <a:lvl4pPr algn="l" defTabSz="449263" rtl="0" eaLnBrk="0" fontAlgn="base" hangingPunct="0">
        <a:lnSpc>
          <a:spcPct val="112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굴림" panose="020B0503020000020004" pitchFamily="34" charset="-127"/>
          <a:cs typeface="굴림" panose="020B0503020000020004" pitchFamily="34" charset="-127"/>
        </a:defRPr>
      </a:lvl4pPr>
      <a:lvl5pPr algn="l" defTabSz="449263" rtl="0" eaLnBrk="0" fontAlgn="base" hangingPunct="0">
        <a:lnSpc>
          <a:spcPct val="112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굴림" panose="020B0503020000020004" pitchFamily="34" charset="-127"/>
          <a:cs typeface="굴림" panose="020B0503020000020004" pitchFamily="34" charset="-127"/>
        </a:defRPr>
      </a:lvl5pPr>
      <a:lvl6pPr marL="2514600" indent="-228600" algn="l" defTabSz="449263" rtl="0" fontAlgn="base" hangingPunct="0">
        <a:lnSpc>
          <a:spcPct val="112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굴림" panose="020B0503020000020004" pitchFamily="34" charset="-127"/>
          <a:cs typeface="굴림" panose="020B0503020000020004" pitchFamily="34" charset="-127"/>
        </a:defRPr>
      </a:lvl6pPr>
      <a:lvl7pPr marL="2971800" indent="-228600" algn="l" defTabSz="449263" rtl="0" fontAlgn="base" hangingPunct="0">
        <a:lnSpc>
          <a:spcPct val="112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굴림" panose="020B0503020000020004" pitchFamily="34" charset="-127"/>
          <a:cs typeface="굴림" panose="020B0503020000020004" pitchFamily="34" charset="-127"/>
        </a:defRPr>
      </a:lvl7pPr>
      <a:lvl8pPr marL="3429000" indent="-228600" algn="l" defTabSz="449263" rtl="0" fontAlgn="base" hangingPunct="0">
        <a:lnSpc>
          <a:spcPct val="112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굴림" panose="020B0503020000020004" pitchFamily="34" charset="-127"/>
          <a:cs typeface="굴림" panose="020B0503020000020004" pitchFamily="34" charset="-127"/>
        </a:defRPr>
      </a:lvl8pPr>
      <a:lvl9pPr marL="3886200" indent="-228600" algn="l" defTabSz="449263" rtl="0" fontAlgn="base" hangingPunct="0">
        <a:lnSpc>
          <a:spcPct val="112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굴림" panose="020B0503020000020004" pitchFamily="34" charset="-127"/>
          <a:cs typeface="굴림" panose="020B0503020000020004" pitchFamily="34" charset="-127"/>
        </a:defRPr>
      </a:lvl9pPr>
    </p:titleStyle>
    <p:bodyStyle>
      <a:lvl1pPr marL="342900" indent="-342900" algn="l" defTabSz="449263" rtl="0" eaLnBrk="0" fontAlgn="base" hangingPunct="0">
        <a:lnSpc>
          <a:spcPct val="102000"/>
        </a:lnSpc>
        <a:spcBef>
          <a:spcPts val="13"/>
        </a:spcBef>
        <a:spcAft>
          <a:spcPts val="1438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02000"/>
        </a:lnSpc>
        <a:spcBef>
          <a:spcPts val="13"/>
        </a:spcBef>
        <a:spcAft>
          <a:spcPts val="11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02000"/>
        </a:lnSpc>
        <a:spcBef>
          <a:spcPts val="13"/>
        </a:spcBef>
        <a:spcAft>
          <a:spcPts val="86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02000"/>
        </a:lnSpc>
        <a:spcBef>
          <a:spcPts val="13"/>
        </a:spcBef>
        <a:spcAft>
          <a:spcPts val="5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02000"/>
        </a:lnSpc>
        <a:spcBef>
          <a:spcPts val="13"/>
        </a:spcBef>
        <a:spcAft>
          <a:spcPts val="30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297A"/>
            </a:gs>
            <a:gs pos="100000">
              <a:srgbClr val="00164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">
            <a:extLst>
              <a:ext uri="{FF2B5EF4-FFF2-40B4-BE49-F238E27FC236}">
                <a16:creationId xmlns:a16="http://schemas.microsoft.com/office/drawing/2014/main" xmlns="" id="{614C948A-94F9-4199-89CC-EBD535163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x-none" altLang="x-none"/>
          </a:p>
        </p:txBody>
      </p:sp>
      <p:sp>
        <p:nvSpPr>
          <p:cNvPr id="2051" name="Text Box 2">
            <a:extLst>
              <a:ext uri="{FF2B5EF4-FFF2-40B4-BE49-F238E27FC236}">
                <a16:creationId xmlns:a16="http://schemas.microsoft.com/office/drawing/2014/main" xmlns="" id="{8D2A2A3F-C681-493D-AD21-387F0BCC0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x-none" altLang="x-none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xmlns="" id="{21CCFA6F-7F9A-49F7-ABED-5759D449B3C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042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ts val="13"/>
              </a:spcBef>
              <a:spcAft>
                <a:spcPts val="13"/>
              </a:spcAft>
              <a:buClrTx/>
              <a:buSzPct val="100000"/>
              <a:buFontTx/>
              <a:buNone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0" smtClean="0">
                <a:solidFill>
                  <a:srgbClr val="000000"/>
                </a:solidFill>
                <a:latin typeface="+mn-lt"/>
                <a:cs typeface="Arial Unicode MS" charset="0"/>
              </a:defRPr>
            </a:lvl1pPr>
          </a:lstStyle>
          <a:p>
            <a:pPr>
              <a:defRPr/>
            </a:pPr>
            <a:fld id="{B5BEAB94-4CB1-4D22-92DD-3381626B1B42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  <p:sp>
        <p:nvSpPr>
          <p:cNvPr id="2053" name="Rectangle 4">
            <a:extLst>
              <a:ext uri="{FF2B5EF4-FFF2-40B4-BE49-F238E27FC236}">
                <a16:creationId xmlns:a16="http://schemas.microsoft.com/office/drawing/2014/main" xmlns="" id="{C97BB36F-EBD9-4C41-84E0-C08E69BAC2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6425" cy="114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Для правки текста заглавия щёлкните мышью</a:t>
            </a:r>
          </a:p>
        </p:txBody>
      </p:sp>
      <p:sp>
        <p:nvSpPr>
          <p:cNvPr id="2054" name="Rectangle 5">
            <a:extLst>
              <a:ext uri="{FF2B5EF4-FFF2-40B4-BE49-F238E27FC236}">
                <a16:creationId xmlns:a16="http://schemas.microsoft.com/office/drawing/2014/main" xmlns="" id="{5CAC31F8-A2F8-4BE1-B834-C16C8310DE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6425" cy="452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Для правки структуры щёлкните мышью</a:t>
            </a:r>
          </a:p>
          <a:p>
            <a:pPr lvl="1"/>
            <a:r>
              <a:rPr lang="en-GB" altLang="x-none"/>
              <a:t>Второй уровень структуры</a:t>
            </a:r>
          </a:p>
          <a:p>
            <a:pPr lvl="2"/>
            <a:r>
              <a:rPr lang="en-GB" altLang="x-none"/>
              <a:t>Третий уровень структуры</a:t>
            </a:r>
          </a:p>
          <a:p>
            <a:pPr lvl="3"/>
            <a:r>
              <a:rPr lang="en-GB" altLang="x-none"/>
              <a:t>Четвёртый уровень структуры</a:t>
            </a:r>
          </a:p>
          <a:p>
            <a:pPr lvl="4"/>
            <a:r>
              <a:rPr lang="en-GB" altLang="x-none"/>
              <a:t>Пятый уровень структуры</a:t>
            </a:r>
          </a:p>
          <a:p>
            <a:pPr lvl="4"/>
            <a:r>
              <a:rPr lang="en-GB" altLang="x-none"/>
              <a:t>Шестой уровень структуры</a:t>
            </a:r>
          </a:p>
          <a:p>
            <a:pPr lvl="4"/>
            <a:r>
              <a:rPr lang="en-GB" altLang="x-none"/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l" defTabSz="449263" rtl="0" eaLnBrk="0" fontAlgn="base" hangingPunct="0">
        <a:lnSpc>
          <a:spcPct val="112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굴림" panose="020B0503020000020004" pitchFamily="34" charset="-127"/>
          <a:cs typeface="굴림" panose="020B0503020000020004" pitchFamily="34" charset="-127"/>
        </a:defRPr>
      </a:lvl2pPr>
      <a:lvl3pPr algn="l" defTabSz="449263" rtl="0" eaLnBrk="0" fontAlgn="base" hangingPunct="0">
        <a:lnSpc>
          <a:spcPct val="112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굴림" panose="020B0503020000020004" pitchFamily="34" charset="-127"/>
          <a:cs typeface="굴림" panose="020B0503020000020004" pitchFamily="34" charset="-127"/>
        </a:defRPr>
      </a:lvl3pPr>
      <a:lvl4pPr algn="l" defTabSz="449263" rtl="0" eaLnBrk="0" fontAlgn="base" hangingPunct="0">
        <a:lnSpc>
          <a:spcPct val="112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굴림" panose="020B0503020000020004" pitchFamily="34" charset="-127"/>
          <a:cs typeface="굴림" panose="020B0503020000020004" pitchFamily="34" charset="-127"/>
        </a:defRPr>
      </a:lvl4pPr>
      <a:lvl5pPr algn="l" defTabSz="449263" rtl="0" eaLnBrk="0" fontAlgn="base" hangingPunct="0">
        <a:lnSpc>
          <a:spcPct val="112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굴림" panose="020B0503020000020004" pitchFamily="34" charset="-127"/>
          <a:cs typeface="굴림" panose="020B0503020000020004" pitchFamily="34" charset="-127"/>
        </a:defRPr>
      </a:lvl5pPr>
      <a:lvl6pPr marL="2514600" indent="-228600" algn="l" defTabSz="449263" rtl="0" fontAlgn="base" hangingPunct="0">
        <a:lnSpc>
          <a:spcPct val="112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굴림" panose="020B0503020000020004" pitchFamily="34" charset="-127"/>
          <a:cs typeface="굴림" panose="020B0503020000020004" pitchFamily="34" charset="-127"/>
        </a:defRPr>
      </a:lvl6pPr>
      <a:lvl7pPr marL="2971800" indent="-228600" algn="l" defTabSz="449263" rtl="0" fontAlgn="base" hangingPunct="0">
        <a:lnSpc>
          <a:spcPct val="112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굴림" panose="020B0503020000020004" pitchFamily="34" charset="-127"/>
          <a:cs typeface="굴림" panose="020B0503020000020004" pitchFamily="34" charset="-127"/>
        </a:defRPr>
      </a:lvl7pPr>
      <a:lvl8pPr marL="3429000" indent="-228600" algn="l" defTabSz="449263" rtl="0" fontAlgn="base" hangingPunct="0">
        <a:lnSpc>
          <a:spcPct val="112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굴림" panose="020B0503020000020004" pitchFamily="34" charset="-127"/>
          <a:cs typeface="굴림" panose="020B0503020000020004" pitchFamily="34" charset="-127"/>
        </a:defRPr>
      </a:lvl8pPr>
      <a:lvl9pPr marL="3886200" indent="-228600" algn="l" defTabSz="449263" rtl="0" fontAlgn="base" hangingPunct="0">
        <a:lnSpc>
          <a:spcPct val="112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굴림" panose="020B0503020000020004" pitchFamily="34" charset="-127"/>
          <a:cs typeface="굴림" panose="020B0503020000020004" pitchFamily="34" charset="-127"/>
        </a:defRPr>
      </a:lvl9pPr>
    </p:titleStyle>
    <p:bodyStyle>
      <a:lvl1pPr marL="342900" indent="-342900" algn="l" defTabSz="449263" rtl="0" eaLnBrk="0" fontAlgn="base" hangingPunct="0">
        <a:lnSpc>
          <a:spcPct val="102000"/>
        </a:lnSpc>
        <a:spcBef>
          <a:spcPts val="13"/>
        </a:spcBef>
        <a:spcAft>
          <a:spcPts val="1438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02000"/>
        </a:lnSpc>
        <a:spcBef>
          <a:spcPts val="13"/>
        </a:spcBef>
        <a:spcAft>
          <a:spcPts val="11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02000"/>
        </a:lnSpc>
        <a:spcBef>
          <a:spcPts val="13"/>
        </a:spcBef>
        <a:spcAft>
          <a:spcPts val="86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02000"/>
        </a:lnSpc>
        <a:spcBef>
          <a:spcPts val="13"/>
        </a:spcBef>
        <a:spcAft>
          <a:spcPts val="5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02000"/>
        </a:lnSpc>
        <a:spcBef>
          <a:spcPts val="13"/>
        </a:spcBef>
        <a:spcAft>
          <a:spcPts val="30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297A"/>
            </a:gs>
            <a:gs pos="100000">
              <a:srgbClr val="00164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>
            <a:extLst>
              <a:ext uri="{FF2B5EF4-FFF2-40B4-BE49-F238E27FC236}">
                <a16:creationId xmlns:a16="http://schemas.microsoft.com/office/drawing/2014/main" xmlns="" id="{4B6B5380-8289-4D89-830A-2D2E465C5A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заголовка</a:t>
            </a:r>
            <a:endParaRPr lang="x-none" alt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855F7C0-A746-4C24-AB06-E1B108BC9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35DA8DC-54F1-4170-BE2D-9439C05562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BAE15A9-A8E1-47E0-BBFA-273F3E9EA319}" type="datetimeFigureOut">
              <a:rPr lang="x-none"/>
              <a:pPr>
                <a:defRPr/>
              </a:pPr>
              <a:t>06.05.2023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74BF939-9E38-4A20-AEEB-C84CA7545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476CA79-4F10-4DAF-842E-476E896D56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1A5BDA8-C12A-4BF0-847A-482B93F8764C}" type="slidenum">
              <a:rPr lang="ru-RU" altLang="x-none"/>
              <a:pPr>
                <a:defRPr/>
              </a:pPr>
              <a:t>‹#›</a:t>
            </a:fld>
            <a:endParaRPr lang="ru-RU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comments" Target="../comments/commen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5" Type="http://schemas.openxmlformats.org/officeDocument/2006/relationships/comments" Target="../comments/comment4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comments" Target="../comments/commen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svg"/><Relationship Id="rId5" Type="http://schemas.openxmlformats.org/officeDocument/2006/relationships/image" Target="../media/image24.png"/><Relationship Id="rId4" Type="http://schemas.openxmlformats.org/officeDocument/2006/relationships/image" Target="../media/image2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2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jpeg"/><Relationship Id="rId11" Type="http://schemas.openxmlformats.org/officeDocument/2006/relationships/comments" Target="../comments/comment6.xml"/><Relationship Id="rId5" Type="http://schemas.microsoft.com/office/2007/relationships/hdphoto" Target="../media/hdphoto7.wdp"/><Relationship Id="rId10" Type="http://schemas.openxmlformats.org/officeDocument/2006/relationships/image" Target="../media/image38.jpeg"/><Relationship Id="rId4" Type="http://schemas.openxmlformats.org/officeDocument/2006/relationships/image" Target="../media/image33.png"/><Relationship Id="rId9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microsoft.com/office/2007/relationships/hdphoto" Target="../media/hdphoto9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microsoft.com/office/2007/relationships/hdphoto" Target="../media/hdphoto8.wdp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comments" Target="../comments/commen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>
            <a:extLst>
              <a:ext uri="{FF2B5EF4-FFF2-40B4-BE49-F238E27FC236}">
                <a16:creationId xmlns:a16="http://schemas.microsoft.com/office/drawing/2014/main" xmlns="" id="{09EB7F18-B04C-48E8-B05A-2EEFAF0BD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224" y="188913"/>
            <a:ext cx="643555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ts val="126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altLang="x-none" sz="2100" b="0" dirty="0">
                <a:solidFill>
                  <a:schemeClr val="bg1"/>
                </a:solidFill>
                <a:cs typeface="Arial" panose="020B0604020202020204" pitchFamily="34" charset="0"/>
              </a:rPr>
              <a:t>Медицинская академия имени С.И. Георгиевского ФГАОУ ВО «КФУ им. В.И. Вернадского»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xmlns="" id="{18F8600D-4FD6-422A-B923-013812C0FF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1504950"/>
            <a:ext cx="7058025" cy="2297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110000"/>
              </a:lnSpc>
              <a:buClrTx/>
            </a:pPr>
            <a:r>
              <a:rPr lang="ru-RU" altLang="x-none" sz="2200" dirty="0">
                <a:cs typeface="Arial" panose="020B0604020202020204" pitchFamily="34" charset="0"/>
              </a:rPr>
              <a:t>ПРИМЕНЕНИЕ ТРАКЦИОННО-ЭКСТЕНЗИОННОЙ МЕТОДИКИ ДЛЯ ЛЕЧЕНИЯ БОЛЬНЫХ</a:t>
            </a:r>
            <a:br>
              <a:rPr lang="ru-RU" altLang="x-none" sz="2200" dirty="0">
                <a:cs typeface="Arial" panose="020B0604020202020204" pitchFamily="34" charset="0"/>
              </a:rPr>
            </a:br>
            <a:r>
              <a:rPr lang="ru-RU" altLang="x-none" sz="2200" dirty="0">
                <a:cs typeface="Arial" panose="020B0604020202020204" pitchFamily="34" charset="0"/>
              </a:rPr>
              <a:t> С ОСТЕОХОНДРОЗОМ ПОЗВОНОЧНИКА И ЕГО ОСЛОЖНЕНИЯМИ В СОВОКУПНОСТИ</a:t>
            </a:r>
            <a:br>
              <a:rPr lang="ru-RU" altLang="x-none" sz="2200" dirty="0">
                <a:cs typeface="Arial" panose="020B0604020202020204" pitchFamily="34" charset="0"/>
              </a:rPr>
            </a:br>
            <a:r>
              <a:rPr lang="ru-RU" altLang="x-none" sz="2200" dirty="0">
                <a:cs typeface="Arial" panose="020B0604020202020204" pitchFamily="34" charset="0"/>
              </a:rPr>
              <a:t>С ГРАВИТАЦИОННОЙ ТЕРАПИЕЙ ПО УКРЕПЛЕНИЮ МЫШЕЧНОГО КОРСЕТА</a:t>
            </a:r>
          </a:p>
        </p:txBody>
      </p:sp>
      <p:sp>
        <p:nvSpPr>
          <p:cNvPr id="5124" name="Text Box 4">
            <a:extLst>
              <a:ext uri="{FF2B5EF4-FFF2-40B4-BE49-F238E27FC236}">
                <a16:creationId xmlns:a16="http://schemas.microsoft.com/office/drawing/2014/main" xmlns="" id="{26D1EC23-5DE4-4E56-BEA6-FED66AA7B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2263" y="6048375"/>
            <a:ext cx="34194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ts val="13"/>
              </a:spcBef>
              <a:spcAft>
                <a:spcPts val="13"/>
              </a:spcAft>
              <a:buSzPct val="100000"/>
              <a:defRPr/>
            </a:pPr>
            <a:r>
              <a:rPr lang="ru-RU" altLang="x-none" b="0" dirty="0">
                <a:solidFill>
                  <a:schemeClr val="bg1"/>
                </a:solidFill>
                <a:cs typeface="Arial" panose="020B0604020202020204" pitchFamily="34" charset="0"/>
              </a:rPr>
              <a:t>Симферополь  </a:t>
            </a:r>
          </a:p>
          <a:p>
            <a:pPr algn="ctr" eaLnBrk="1" hangingPunct="1">
              <a:spcBef>
                <a:spcPts val="13"/>
              </a:spcBef>
              <a:spcAft>
                <a:spcPts val="13"/>
              </a:spcAft>
              <a:buSzPct val="100000"/>
              <a:defRPr/>
            </a:pPr>
            <a:r>
              <a:rPr lang="ru-RU" altLang="x-none" b="0" dirty="0">
                <a:solidFill>
                  <a:schemeClr val="bg1"/>
                </a:solidFill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6149" name="Text Box 5">
            <a:extLst>
              <a:ext uri="{FF2B5EF4-FFF2-40B4-BE49-F238E27FC236}">
                <a16:creationId xmlns:a16="http://schemas.microsoft.com/office/drawing/2014/main" xmlns="" id="{1AD52608-2D78-4F53-90C9-A1940B53FB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072074"/>
            <a:ext cx="914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x-none" sz="2200" dirty="0" smtClean="0">
                <a:solidFill>
                  <a:srgbClr val="FFC000"/>
                </a:solidFill>
                <a:cs typeface="Arial" panose="020B0604020202020204" pitchFamily="34" charset="0"/>
              </a:rPr>
              <a:t>Врач-невролог</a:t>
            </a:r>
            <a:r>
              <a:rPr lang="ru-RU" altLang="x-none" sz="2200" dirty="0">
                <a:solidFill>
                  <a:srgbClr val="FFC000"/>
                </a:solidFill>
                <a:cs typeface="Arial" panose="020B0604020202020204" pitchFamily="34" charset="0"/>
              </a:rPr>
              <a:t>, мануальный терапевт 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x-none" sz="2200" dirty="0" err="1">
                <a:solidFill>
                  <a:srgbClr val="FFC000"/>
                </a:solidFill>
                <a:cs typeface="Arial" panose="020B0604020202020204" pitchFamily="34" charset="0"/>
              </a:rPr>
              <a:t>Гусарев</a:t>
            </a:r>
            <a:r>
              <a:rPr lang="ru-RU" altLang="x-none" sz="2200" dirty="0">
                <a:solidFill>
                  <a:srgbClr val="FFC000"/>
                </a:solidFill>
                <a:cs typeface="Arial" panose="020B0604020202020204" pitchFamily="34" charset="0"/>
              </a:rPr>
              <a:t> Сергей Владимирович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520E070-516A-407B-8520-320BBCEFDF77}"/>
              </a:ext>
            </a:extLst>
          </p:cNvPr>
          <p:cNvSpPr/>
          <p:nvPr/>
        </p:nvSpPr>
        <p:spPr>
          <a:xfrm>
            <a:off x="1214414" y="3930237"/>
            <a:ext cx="6500857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600" dirty="0" smtClean="0">
                <a:solidFill>
                  <a:srgbClr val="FFFF00"/>
                </a:solidFill>
              </a:rPr>
              <a:t>Под редакцией </a:t>
            </a:r>
            <a:r>
              <a:rPr lang="ru-RU" sz="1600" dirty="0" err="1" smtClean="0">
                <a:solidFill>
                  <a:srgbClr val="FFFF00"/>
                </a:solidFill>
              </a:rPr>
              <a:t>д.мед.н</a:t>
            </a:r>
            <a:r>
              <a:rPr lang="ru-RU" sz="1600" dirty="0" smtClean="0">
                <a:solidFill>
                  <a:srgbClr val="FFFF00"/>
                </a:solidFill>
              </a:rPr>
              <a:t>., профессора, профессора кафедры медицинской реабилитации, спортивной медицины и адаптивной физической культуры Бобрика Ю. В.</a:t>
            </a:r>
            <a:endParaRPr lang="ru-RU" sz="1600" dirty="0">
              <a:solidFill>
                <a:srgbClr val="FFFF00"/>
              </a:solidFill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B9D5BF8B-4B38-4E18-87D5-4D69F2A05834}"/>
              </a:ext>
            </a:extLst>
          </p:cNvPr>
          <p:cNvCxnSpPr/>
          <p:nvPr/>
        </p:nvCxnSpPr>
        <p:spPr>
          <a:xfrm>
            <a:off x="-144463" y="1125538"/>
            <a:ext cx="9432926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8309984-0912-426F-8598-CD6750F3E2FA}"/>
              </a:ext>
            </a:extLst>
          </p:cNvPr>
          <p:cNvSpPr/>
          <p:nvPr/>
        </p:nvSpPr>
        <p:spPr>
          <a:xfrm>
            <a:off x="5220072" y="0"/>
            <a:ext cx="3923928" cy="68580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0" name="Text Box 1">
            <a:extLst>
              <a:ext uri="{FF2B5EF4-FFF2-40B4-BE49-F238E27FC236}">
                <a16:creationId xmlns:a16="http://schemas.microsoft.com/office/drawing/2014/main" xmlns="" id="{FD82FC61-62AF-4612-8F32-909E182CA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620688"/>
            <a:ext cx="4968552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x-none" sz="2400" dirty="0">
                <a:cs typeface="Arial" panose="020B0604020202020204" pitchFamily="34" charset="0"/>
              </a:rPr>
              <a:t>ТРАКЦИОННО-ЭКСТЕНЗИОННАЯ МЕТОДИКА</a:t>
            </a:r>
          </a:p>
        </p:txBody>
      </p:sp>
      <p:pic>
        <p:nvPicPr>
          <p:cNvPr id="22532" name="Picture 3">
            <a:extLst>
              <a:ext uri="{FF2B5EF4-FFF2-40B4-BE49-F238E27FC236}">
                <a16:creationId xmlns:a16="http://schemas.microsoft.com/office/drawing/2014/main" xmlns="" id="{F7741249-A770-4D09-AB35-8C0C7344A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294874"/>
            <a:ext cx="3206763" cy="2111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AE560E1-A9E7-4B4C-B18A-7A68A4ECBB65}"/>
              </a:ext>
            </a:extLst>
          </p:cNvPr>
          <p:cNvSpPr/>
          <p:nvPr/>
        </p:nvSpPr>
        <p:spPr>
          <a:xfrm>
            <a:off x="251520" y="1772816"/>
            <a:ext cx="4572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ClrTx/>
              <a:buFontTx/>
              <a:buNone/>
            </a:pPr>
            <a:r>
              <a:rPr lang="ru-RU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  <a:t>Во время </a:t>
            </a:r>
            <a:r>
              <a:rPr lang="ru-RU" altLang="x-none" sz="1600" b="0" dirty="0" err="1">
                <a:solidFill>
                  <a:srgbClr val="FFFFFF"/>
                </a:solidFill>
                <a:cs typeface="Arial" panose="020B0604020202020204" pitchFamily="34" charset="0"/>
              </a:rPr>
              <a:t>тракции</a:t>
            </a:r>
            <a:r>
              <a:rPr lang="ru-RU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  <a:t> в поясничном отделе создаётся дополнительное точечное </a:t>
            </a:r>
            <a:r>
              <a:rPr lang="ru-RU" altLang="x-none" sz="1600" b="0" dirty="0" err="1">
                <a:solidFill>
                  <a:srgbClr val="FFFFFF"/>
                </a:solidFill>
                <a:cs typeface="Arial" panose="020B0604020202020204" pitchFamily="34" charset="0"/>
              </a:rPr>
              <a:t>экстензионное</a:t>
            </a:r>
            <a:r>
              <a:rPr lang="ru-RU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  <a:t> усилие, и позвоночник </a:t>
            </a:r>
            <a:r>
              <a:rPr lang="ru-RU" altLang="x-none" sz="1600" b="0" dirty="0" err="1">
                <a:solidFill>
                  <a:srgbClr val="FFFFFF"/>
                </a:solidFill>
                <a:cs typeface="Arial" panose="020B0604020202020204" pitchFamily="34" charset="0"/>
              </a:rPr>
              <a:t>лордозируется</a:t>
            </a:r>
            <a:r>
              <a:rPr lang="ru-RU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  <a:t>, в результате чего расстояние между позвонками в переднем отделе становится больше, чем в заднем, при этом степень натяжения передней продольной связки превосходит натяжение задней. Благодаря этому возникает </a:t>
            </a:r>
            <a:r>
              <a:rPr lang="ru-RU" altLang="x-none" sz="1600" b="0" dirty="0" err="1">
                <a:solidFill>
                  <a:srgbClr val="FFFFFF"/>
                </a:solidFill>
                <a:cs typeface="Arial" panose="020B0604020202020204" pitchFamily="34" charset="0"/>
              </a:rPr>
              <a:t>биомеханически</a:t>
            </a:r>
            <a:r>
              <a:rPr lang="ru-RU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  <a:t> обоснованная и целесообразная разность осмотического давления внутри межпозвонкового диска – в задних отделах создаётся более высокое давление, чем в передних. Это способствует перемещению компонентов ядра диска из дорсальных отделов ПДС в вентральные.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54D8F5B4-5170-4ABE-B248-82202FFB8753}"/>
              </a:ext>
            </a:extLst>
          </p:cNvPr>
          <p:cNvCxnSpPr>
            <a:cxnSpLocks/>
          </p:cNvCxnSpPr>
          <p:nvPr/>
        </p:nvCxnSpPr>
        <p:spPr>
          <a:xfrm>
            <a:off x="-144463" y="1484784"/>
            <a:ext cx="4860479" cy="0"/>
          </a:xfrm>
          <a:prstGeom prst="line">
            <a:avLst/>
          </a:prstGeom>
          <a:ln cap="rnd">
            <a:solidFill>
              <a:schemeClr val="accent1">
                <a:lumMod val="20000"/>
                <a:lumOff val="8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">
            <a:extLst>
              <a:ext uri="{FF2B5EF4-FFF2-40B4-BE49-F238E27FC236}">
                <a16:creationId xmlns:a16="http://schemas.microsoft.com/office/drawing/2014/main" xmlns="" id="{99A6EDDE-24D5-4862-8222-ECE4EE4C1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620688"/>
            <a:ext cx="4752528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x-none" sz="2400" dirty="0">
                <a:cs typeface="Arial" panose="020B0604020202020204" pitchFamily="34" charset="0"/>
              </a:rPr>
              <a:t>ТРАКЦИОННО-ЭКСТЕНЗИОННАЯ МЕТОДИКА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D683BB0-E065-40F1-BB4E-3E0C9EF4F7DA}"/>
              </a:ext>
            </a:extLst>
          </p:cNvPr>
          <p:cNvSpPr/>
          <p:nvPr/>
        </p:nvSpPr>
        <p:spPr>
          <a:xfrm>
            <a:off x="539552" y="4869160"/>
            <a:ext cx="61926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13"/>
              </a:spcBef>
              <a:buClrTx/>
              <a:buFontTx/>
              <a:buNone/>
            </a:pPr>
            <a:r>
              <a:rPr lang="ru-RU" altLang="x-none" sz="1600" b="0" dirty="0">
                <a:cs typeface="Arial" panose="020B0604020202020204" pitchFamily="34" charset="0"/>
              </a:rPr>
              <a:t>Таким образом, при </a:t>
            </a:r>
            <a:r>
              <a:rPr lang="ru-RU" altLang="x-none" sz="1600" b="0" dirty="0" err="1">
                <a:cs typeface="Arial" panose="020B0604020202020204" pitchFamily="34" charset="0"/>
              </a:rPr>
              <a:t>тракционно-экстензионной</a:t>
            </a:r>
            <a:r>
              <a:rPr lang="ru-RU" altLang="x-none" sz="1600" b="0" dirty="0">
                <a:cs typeface="Arial" panose="020B0604020202020204" pitchFamily="34" charset="0"/>
              </a:rPr>
              <a:t> терапии происходит воздействие на несколько механизмов формирования боли – компрессионно-неврологический, ишемический, </a:t>
            </a:r>
            <a:r>
              <a:rPr lang="ru-RU" altLang="x-none" sz="1600" b="0" dirty="0" err="1">
                <a:cs typeface="Arial" panose="020B0604020202020204" pitchFamily="34" charset="0"/>
              </a:rPr>
              <a:t>миофасциальный</a:t>
            </a:r>
            <a:r>
              <a:rPr lang="ru-RU" altLang="x-none" sz="1600" b="0" dirty="0">
                <a:cs typeface="Arial" panose="020B0604020202020204" pitchFamily="34" charset="0"/>
              </a:rPr>
              <a:t>, а также психогенный.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8E31EB6-0C7E-4E62-B666-E82264DF3533}"/>
              </a:ext>
            </a:extLst>
          </p:cNvPr>
          <p:cNvSpPr/>
          <p:nvPr/>
        </p:nvSpPr>
        <p:spPr>
          <a:xfrm>
            <a:off x="251520" y="1883173"/>
            <a:ext cx="77768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13"/>
              </a:spcBef>
              <a:buClrTx/>
              <a:buFontTx/>
              <a:buNone/>
            </a:pPr>
            <a:r>
              <a:rPr lang="ru-RU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  <a:t>Кроме того, терапевтическое действие </a:t>
            </a:r>
            <a:r>
              <a:rPr lang="ru-RU" altLang="x-none" sz="1600" b="0" dirty="0" err="1">
                <a:solidFill>
                  <a:srgbClr val="FFFFFF"/>
                </a:solidFill>
                <a:cs typeface="Arial" panose="020B0604020202020204" pitchFamily="34" charset="0"/>
              </a:rPr>
              <a:t>тракции</a:t>
            </a:r>
            <a:r>
              <a:rPr lang="ru-RU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  <a:t> в сочетании с экстензией проявляется в уменьшении мышечных контрактур в пораженном ПДС, причём данная методика позволяет воздействовать преимущественно на мышцы, сгибающие позвоночник, в основном, на подвздошно-поясничную, квадратную мышцу поясницы и др., в результате чего снижается степень  региональных</a:t>
            </a:r>
            <a:r>
              <a:rPr lang="en-US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  <a:t/>
            </a:r>
            <a:br>
              <a:rPr lang="en-US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</a:br>
            <a:r>
              <a:rPr lang="ru-RU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  <a:t>и генерализованных </a:t>
            </a:r>
            <a:r>
              <a:rPr lang="ru-RU" altLang="x-none" sz="1600" b="0" dirty="0" err="1">
                <a:solidFill>
                  <a:srgbClr val="FFFFFF"/>
                </a:solidFill>
                <a:cs typeface="Arial" panose="020B0604020202020204" pitchFamily="34" charset="0"/>
              </a:rPr>
              <a:t>миофиксаций</a:t>
            </a:r>
            <a:r>
              <a:rPr lang="ru-RU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  <a:t>, активно формирующих основные патогенетические звенья проявлений остеохондроза, т.е. оптимизируется двигательный стереотип. Всё это активизирует механизмы </a:t>
            </a:r>
            <a:r>
              <a:rPr lang="ru-RU" altLang="x-none" sz="1600" b="0" dirty="0" smtClean="0">
                <a:solidFill>
                  <a:srgbClr val="FFFFFF"/>
                </a:solidFill>
                <a:cs typeface="Arial" panose="020B0604020202020204" pitchFamily="34" charset="0"/>
              </a:rPr>
              <a:t>патогенеза</a:t>
            </a:r>
            <a:r>
              <a:rPr lang="en-US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  <a:t/>
            </a:r>
            <a:br>
              <a:rPr lang="en-US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</a:br>
            <a:r>
              <a:rPr lang="ru-RU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  <a:t>и ведёт к восстановлению исходных, «правильных» биомеханических взаимоотношений между позвонками с формированием лордоза.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B6BB30AD-3FEB-48CE-AE65-06055EC16C0C}"/>
              </a:ext>
            </a:extLst>
          </p:cNvPr>
          <p:cNvCxnSpPr>
            <a:cxnSpLocks/>
          </p:cNvCxnSpPr>
          <p:nvPr/>
        </p:nvCxnSpPr>
        <p:spPr>
          <a:xfrm>
            <a:off x="-144463" y="1628800"/>
            <a:ext cx="8100839" cy="0"/>
          </a:xfrm>
          <a:prstGeom prst="line">
            <a:avLst/>
          </a:prstGeom>
          <a:ln cap="rnd">
            <a:solidFill>
              <a:schemeClr val="accent1">
                <a:lumMod val="20000"/>
                <a:lumOff val="8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5E6C0526-F747-47C8-B586-38777F7C7B6E}"/>
              </a:ext>
            </a:extLst>
          </p:cNvPr>
          <p:cNvSpPr/>
          <p:nvPr/>
        </p:nvSpPr>
        <p:spPr>
          <a:xfrm>
            <a:off x="8384" y="4951274"/>
            <a:ext cx="315144" cy="9360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8194" name="Picture 2" descr="C:\Users\Zver\Downloads\XXL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4941168"/>
            <a:ext cx="2674938" cy="17192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48114248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>
            <a:extLst>
              <a:ext uri="{FF2B5EF4-FFF2-40B4-BE49-F238E27FC236}">
                <a16:creationId xmlns:a16="http://schemas.microsoft.com/office/drawing/2014/main" xmlns="" id="{60789006-AC8B-45E1-9066-BF55ED27DF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1256162"/>
            <a:ext cx="7380312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ru-RU" altLang="x-none" sz="1600" dirty="0">
                <a:solidFill>
                  <a:srgbClr val="001642"/>
                </a:solidFill>
                <a:cs typeface="Arial" panose="020B0604020202020204" pitchFamily="34" charset="0"/>
              </a:rPr>
              <a:t> Базовая терапия (у всех больных):</a:t>
            </a:r>
          </a:p>
          <a:p>
            <a:pPr eaLnBrk="1" hangingPunct="1">
              <a:buClrTx/>
              <a:buFontTx/>
              <a:buNone/>
            </a:pPr>
            <a:r>
              <a:rPr lang="ru-RU" altLang="x-none" sz="1600" b="0" dirty="0">
                <a:solidFill>
                  <a:srgbClr val="001642"/>
                </a:solidFill>
                <a:cs typeface="Arial" panose="020B0604020202020204" pitchFamily="34" charset="0"/>
              </a:rPr>
              <a:t>- ФТЛ, ЛФК, массаж;</a:t>
            </a:r>
          </a:p>
          <a:p>
            <a:pPr eaLnBrk="1" hangingPunct="1">
              <a:buClrTx/>
              <a:buFontTx/>
              <a:buNone/>
            </a:pPr>
            <a:r>
              <a:rPr lang="ru-RU" altLang="x-none" sz="1600" b="0" dirty="0">
                <a:solidFill>
                  <a:srgbClr val="001642"/>
                </a:solidFill>
                <a:cs typeface="Arial" panose="020B0604020202020204" pitchFamily="34" charset="0"/>
              </a:rPr>
              <a:t>- инфузионная терапия (НПВС, сосудистые средства).</a:t>
            </a:r>
          </a:p>
          <a:p>
            <a:pPr eaLnBrk="1" hangingPunct="1">
              <a:buClr>
                <a:srgbClr val="FFFFFF"/>
              </a:buClr>
            </a:pPr>
            <a:endParaRPr lang="en-US" altLang="x-none" sz="1600" b="0" dirty="0">
              <a:solidFill>
                <a:srgbClr val="001642"/>
              </a:solidFill>
              <a:cs typeface="Arial" panose="020B0604020202020204" pitchFamily="34" charset="0"/>
            </a:endParaRPr>
          </a:p>
          <a:p>
            <a:pPr eaLnBrk="1" hangingPunct="1">
              <a:buClr>
                <a:srgbClr val="FFFFFF"/>
              </a:buClr>
            </a:pPr>
            <a:r>
              <a:rPr lang="en-US" altLang="x-none" sz="1600" dirty="0">
                <a:solidFill>
                  <a:srgbClr val="001642"/>
                </a:solidFill>
                <a:cs typeface="Arial" panose="020B0604020202020204" pitchFamily="34" charset="0"/>
              </a:rPr>
              <a:t>  </a:t>
            </a:r>
            <a:r>
              <a:rPr lang="ru-RU" altLang="x-none" sz="1600" dirty="0" err="1">
                <a:solidFill>
                  <a:srgbClr val="001642"/>
                </a:solidFill>
                <a:cs typeface="Arial" panose="020B0604020202020204" pitchFamily="34" charset="0"/>
              </a:rPr>
              <a:t>Тракционно-экстензионная</a:t>
            </a:r>
            <a:r>
              <a:rPr lang="ru-RU" altLang="x-none" sz="1600" dirty="0">
                <a:solidFill>
                  <a:srgbClr val="001642"/>
                </a:solidFill>
                <a:cs typeface="Arial" panose="020B0604020202020204" pitchFamily="34" charset="0"/>
              </a:rPr>
              <a:t> терапия  на комплексе </a:t>
            </a:r>
            <a:r>
              <a:rPr lang="en-US" altLang="x-none" sz="1600" dirty="0" err="1">
                <a:solidFill>
                  <a:srgbClr val="001642"/>
                </a:solidFill>
                <a:cs typeface="Arial" panose="020B0604020202020204" pitchFamily="34" charset="0"/>
              </a:rPr>
              <a:t>Kinetrac</a:t>
            </a:r>
            <a:r>
              <a:rPr lang="en-US" altLang="x-none" sz="1600" dirty="0">
                <a:solidFill>
                  <a:srgbClr val="001642"/>
                </a:solidFill>
                <a:cs typeface="Arial" panose="020B0604020202020204" pitchFamily="34" charset="0"/>
              </a:rPr>
              <a:t> KNX-7000</a:t>
            </a:r>
          </a:p>
        </p:txBody>
      </p:sp>
      <p:sp>
        <p:nvSpPr>
          <p:cNvPr id="24581" name="Rectangle 4">
            <a:extLst>
              <a:ext uri="{FF2B5EF4-FFF2-40B4-BE49-F238E27FC236}">
                <a16:creationId xmlns:a16="http://schemas.microsoft.com/office/drawing/2014/main" xmlns="" id="{8795EB12-EF11-4AE3-92CE-B987C9B48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4463" y="444758"/>
            <a:ext cx="4788024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x-none" sz="2700" dirty="0">
                <a:solidFill>
                  <a:srgbClr val="00297A"/>
                </a:solidFill>
                <a:cs typeface="Arial" panose="020B0604020202020204" pitchFamily="34" charset="0"/>
              </a:rPr>
              <a:t>МЕТОДИКА ЛЕЧЕНИЯ</a:t>
            </a:r>
          </a:p>
        </p:txBody>
      </p:sp>
      <p:pic>
        <p:nvPicPr>
          <p:cNvPr id="24582" name="Picture 5">
            <a:extLst>
              <a:ext uri="{FF2B5EF4-FFF2-40B4-BE49-F238E27FC236}">
                <a16:creationId xmlns:a16="http://schemas.microsoft.com/office/drawing/2014/main" xmlns="" id="{B87A492F-CE2A-4DEB-98EE-EB1796F2D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5539"/>
                    </a14:imgEffect>
                    <a14:imgEffect>
                      <a14:saturation sat="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780928"/>
            <a:ext cx="5376863" cy="307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A5DC703-D94A-40D9-95BA-7467A104058C}"/>
              </a:ext>
            </a:extLst>
          </p:cNvPr>
          <p:cNvSpPr/>
          <p:nvPr/>
        </p:nvSpPr>
        <p:spPr>
          <a:xfrm>
            <a:off x="323528" y="2780928"/>
            <a:ext cx="31318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ClrTx/>
              <a:buFontTx/>
              <a:buNone/>
            </a:pPr>
            <a:r>
              <a:rPr lang="ru-RU" altLang="x-none" sz="1600" b="0" dirty="0" err="1">
                <a:solidFill>
                  <a:srgbClr val="001642"/>
                </a:solidFill>
                <a:cs typeface="Arial" panose="020B0604020202020204" pitchFamily="34" charset="0"/>
              </a:rPr>
              <a:t>Тракционное</a:t>
            </a:r>
            <a:r>
              <a:rPr lang="ru-RU" altLang="x-none" sz="1600" b="0" dirty="0">
                <a:solidFill>
                  <a:srgbClr val="001642"/>
                </a:solidFill>
                <a:cs typeface="Arial" panose="020B0604020202020204" pitchFamily="34" charset="0"/>
              </a:rPr>
              <a:t> усилие по оси позвоночника обеспечивается за счёт наклона поверхности стола и зависит от угла наклона. Начинается </a:t>
            </a:r>
            <a:r>
              <a:rPr lang="ru-RU" altLang="x-none" sz="1600" b="0" dirty="0" err="1">
                <a:solidFill>
                  <a:srgbClr val="001642"/>
                </a:solidFill>
                <a:cs typeface="Arial" panose="020B0604020202020204" pitchFamily="34" charset="0"/>
              </a:rPr>
              <a:t>тракция</a:t>
            </a:r>
            <a:r>
              <a:rPr lang="ru-RU" altLang="x-none" sz="1600" b="0" dirty="0">
                <a:solidFill>
                  <a:srgbClr val="001642"/>
                </a:solidFill>
                <a:cs typeface="Arial" panose="020B0604020202020204" pitchFamily="34" charset="0"/>
              </a:rPr>
              <a:t> с угла в </a:t>
            </a:r>
            <a:r>
              <a:rPr lang="en-US" altLang="x-none" sz="1600" b="0" dirty="0" smtClean="0">
                <a:solidFill>
                  <a:srgbClr val="001642"/>
                </a:solidFill>
                <a:cs typeface="Arial" panose="020B0604020202020204" pitchFamily="34" charset="0"/>
              </a:rPr>
              <a:t>0</a:t>
            </a:r>
            <a:r>
              <a:rPr lang="ru-RU" altLang="x-none" sz="1600" b="0" dirty="0" smtClean="0">
                <a:solidFill>
                  <a:srgbClr val="001642"/>
                </a:solidFill>
                <a:cs typeface="Arial" panose="020B0604020202020204" pitchFamily="34" charset="0"/>
              </a:rPr>
              <a:t>,1</a:t>
            </a:r>
            <a:r>
              <a:rPr lang="en-US" altLang="x-none" sz="1600" b="0" dirty="0" smtClean="0">
                <a:solidFill>
                  <a:srgbClr val="001642"/>
                </a:solidFill>
                <a:cs typeface="Arial" panose="020B0604020202020204" pitchFamily="34" charset="0"/>
              </a:rPr>
              <a:t>º</a:t>
            </a:r>
            <a:r>
              <a:rPr lang="ru-RU" altLang="x-none" sz="1600" b="0" dirty="0" smtClean="0">
                <a:solidFill>
                  <a:srgbClr val="001642"/>
                </a:solidFill>
                <a:cs typeface="Arial" panose="020B0604020202020204" pitchFamily="34" charset="0"/>
              </a:rPr>
              <a:t> </a:t>
            </a:r>
            <a:r>
              <a:rPr lang="ru-RU" altLang="x-none" sz="1600" b="0" dirty="0">
                <a:solidFill>
                  <a:srgbClr val="001642"/>
                </a:solidFill>
                <a:cs typeface="Arial" panose="020B0604020202020204" pitchFamily="34" charset="0"/>
              </a:rPr>
              <a:t>и увеличивается от процедуры к процедуре, в зависимости от бальной оценки боли (уменьшения её от исходного уровня). К 10 процедуре угол наклона достигает, как правило, </a:t>
            </a:r>
            <a:r>
              <a:rPr lang="ru-RU" altLang="x-none" sz="1600" b="0" dirty="0" smtClean="0">
                <a:solidFill>
                  <a:srgbClr val="001642"/>
                </a:solidFill>
                <a:cs typeface="Arial" panose="020B0604020202020204" pitchFamily="34" charset="0"/>
              </a:rPr>
              <a:t>30</a:t>
            </a:r>
            <a:r>
              <a:rPr lang="en-US" altLang="x-none" sz="1600" b="0" dirty="0" smtClean="0">
                <a:solidFill>
                  <a:srgbClr val="001642"/>
                </a:solidFill>
                <a:cs typeface="Arial" panose="020B0604020202020204" pitchFamily="34" charset="0"/>
              </a:rPr>
              <a:t>º</a:t>
            </a:r>
            <a:r>
              <a:rPr lang="ru-RU" altLang="x-none" sz="1600" b="0" dirty="0">
                <a:solidFill>
                  <a:srgbClr val="001642"/>
                </a:solidFill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8BD96841-5027-4184-82E2-129A9878C797}"/>
              </a:ext>
            </a:extLst>
          </p:cNvPr>
          <p:cNvCxnSpPr>
            <a:cxnSpLocks/>
          </p:cNvCxnSpPr>
          <p:nvPr/>
        </p:nvCxnSpPr>
        <p:spPr>
          <a:xfrm>
            <a:off x="-144463" y="1052736"/>
            <a:ext cx="4428431" cy="0"/>
          </a:xfrm>
          <a:prstGeom prst="line">
            <a:avLst/>
          </a:prstGeom>
          <a:ln cap="rnd">
            <a:solidFill>
              <a:srgbClr val="00297A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1FD0E69-E129-4B45-8404-AB26098E861D}"/>
              </a:ext>
            </a:extLst>
          </p:cNvPr>
          <p:cNvSpPr/>
          <p:nvPr/>
        </p:nvSpPr>
        <p:spPr>
          <a:xfrm rot="5400000">
            <a:off x="3109913" y="823914"/>
            <a:ext cx="2924173" cy="91440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26" name="Rectangle 1">
            <a:extLst>
              <a:ext uri="{FF2B5EF4-FFF2-40B4-BE49-F238E27FC236}">
                <a16:creationId xmlns:a16="http://schemas.microsoft.com/office/drawing/2014/main" xmlns="" id="{55369C79-245D-4728-82E5-F2E54563F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38413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x-none" altLang="x-none">
              <a:cs typeface="Arial" panose="020B0604020202020204" pitchFamily="34" charset="0"/>
            </a:endParaRPr>
          </a:p>
        </p:txBody>
      </p:sp>
      <p:pic>
        <p:nvPicPr>
          <p:cNvPr id="26629" name="Picture 4">
            <a:extLst>
              <a:ext uri="{FF2B5EF4-FFF2-40B4-BE49-F238E27FC236}">
                <a16:creationId xmlns:a16="http://schemas.microsoft.com/office/drawing/2014/main" xmlns="" id="{11E822C1-CE07-4E22-8924-965FA907F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0143" y="548680"/>
            <a:ext cx="1654175" cy="309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30" name="Picture 5">
            <a:extLst>
              <a:ext uri="{FF2B5EF4-FFF2-40B4-BE49-F238E27FC236}">
                <a16:creationId xmlns:a16="http://schemas.microsoft.com/office/drawing/2014/main" xmlns="" id="{24D0E5AA-A4BA-4B03-A4F9-7879A748F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388" y="548680"/>
            <a:ext cx="1795462" cy="309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31" name="Picture 6">
            <a:extLst>
              <a:ext uri="{FF2B5EF4-FFF2-40B4-BE49-F238E27FC236}">
                <a16:creationId xmlns:a16="http://schemas.microsoft.com/office/drawing/2014/main" xmlns="" id="{E90C0CFE-47A1-46EA-AAC3-10ED82C8F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colorTemperature colorTemp="5636"/>
                    </a14:imgEffect>
                    <a14:imgEffect>
                      <a14:saturation sat="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320" y="4294146"/>
            <a:ext cx="3744912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32" name="Picture 7">
            <a:extLst>
              <a:ext uri="{FF2B5EF4-FFF2-40B4-BE49-F238E27FC236}">
                <a16:creationId xmlns:a16="http://schemas.microsoft.com/office/drawing/2014/main" xmlns="" id="{8AA7EFD9-B0C8-4177-846C-092EF0A21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colorTemperature colorTemp="5732"/>
                    </a14:imgEffect>
                    <a14:imgEffect>
                      <a14:saturation sa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294146"/>
            <a:ext cx="3744913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xmlns="" id="{9D363910-528C-4068-AA3B-91AB4541A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6099" y="326813"/>
            <a:ext cx="4464496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x-none" sz="2600" dirty="0">
                <a:cs typeface="Arial" panose="020B0604020202020204" pitchFamily="34" charset="0"/>
              </a:rPr>
              <a:t>МЕТОДИКА ЛЕЧЕНИЯ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749CD0C-04C9-48EE-ABB8-80D8FDF27FB4}"/>
              </a:ext>
            </a:extLst>
          </p:cNvPr>
          <p:cNvSpPr/>
          <p:nvPr/>
        </p:nvSpPr>
        <p:spPr>
          <a:xfrm>
            <a:off x="252029" y="1135517"/>
            <a:ext cx="482608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ClrTx/>
              <a:buFontTx/>
              <a:buNone/>
            </a:pPr>
            <a:r>
              <a:rPr lang="ru-RU" altLang="x-none" sz="1600" b="0" dirty="0">
                <a:cs typeface="Arial" panose="020B0604020202020204" pitchFamily="34" charset="0"/>
              </a:rPr>
              <a:t>Для уменьшения мышечно-тонического синдрома проводится отклонение ножного блока поочерёдно влево и вправо, а также вниз.</a:t>
            </a:r>
          </a:p>
          <a:p>
            <a:pPr eaLnBrk="1" hangingPunct="1">
              <a:buClrTx/>
              <a:buFontTx/>
              <a:buNone/>
            </a:pPr>
            <a:endParaRPr lang="ru-RU" altLang="x-none" sz="1600" b="0" dirty="0">
              <a:cs typeface="Arial" panose="020B0604020202020204" pitchFamily="34" charset="0"/>
            </a:endParaRPr>
          </a:p>
          <a:p>
            <a:pPr eaLnBrk="1" hangingPunct="1">
              <a:buClrTx/>
              <a:buFontTx/>
              <a:buNone/>
            </a:pPr>
            <a:r>
              <a:rPr lang="ru-RU" altLang="x-none" sz="1600" b="0" dirty="0">
                <a:cs typeface="Arial" panose="020B0604020202020204" pitchFamily="34" charset="0"/>
              </a:rPr>
              <a:t>Угол отклонения ножного блока в стороны варьирует от 1 до 3 единиц (1 единица = 5 градусов) , в зависимости  от уровня боли, увеличиваясь по мере уменьшения боли, и достигая обычно к 10 процедуре значения 3 </a:t>
            </a:r>
            <a:endParaRPr lang="en-US" altLang="x-none" sz="1600" b="0" dirty="0">
              <a:cs typeface="Arial" panose="020B0604020202020204" pitchFamily="34" charset="0"/>
            </a:endParaRPr>
          </a:p>
          <a:p>
            <a:pPr eaLnBrk="1" hangingPunct="1">
              <a:buClrTx/>
              <a:buFontTx/>
              <a:buNone/>
            </a:pPr>
            <a:r>
              <a:rPr lang="ru-RU" altLang="x-none" sz="1600" b="0" dirty="0">
                <a:cs typeface="Arial" panose="020B0604020202020204" pitchFamily="34" charset="0"/>
              </a:rPr>
              <a:t>(15 градусов).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2F376B7C-2182-4958-AD87-39D99C2F3456}"/>
              </a:ext>
            </a:extLst>
          </p:cNvPr>
          <p:cNvCxnSpPr>
            <a:cxnSpLocks/>
          </p:cNvCxnSpPr>
          <p:nvPr/>
        </p:nvCxnSpPr>
        <p:spPr>
          <a:xfrm>
            <a:off x="-144463" y="980728"/>
            <a:ext cx="4860479" cy="0"/>
          </a:xfrm>
          <a:prstGeom prst="line">
            <a:avLst/>
          </a:prstGeom>
          <a:ln cap="rnd">
            <a:solidFill>
              <a:schemeClr val="accent1">
                <a:lumMod val="20000"/>
                <a:lumOff val="8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>
            <a:extLst>
              <a:ext uri="{FF2B5EF4-FFF2-40B4-BE49-F238E27FC236}">
                <a16:creationId xmlns:a16="http://schemas.microsoft.com/office/drawing/2014/main" xmlns="" id="{E19C899E-190E-4E11-8AF8-9B0629390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38413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x-none" altLang="x-none">
              <a:cs typeface="Arial" panose="020B0604020202020204" pitchFamily="34" charset="0"/>
            </a:endParaRPr>
          </a:p>
        </p:txBody>
      </p:sp>
      <p:pic>
        <p:nvPicPr>
          <p:cNvPr id="28677" name="Picture 4">
            <a:extLst>
              <a:ext uri="{FF2B5EF4-FFF2-40B4-BE49-F238E27FC236}">
                <a16:creationId xmlns:a16="http://schemas.microsoft.com/office/drawing/2014/main" xmlns="" id="{46635249-E150-4C96-89A4-25262F1B2F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4000"/>
                    </a14:imgEffect>
                    <a14:imgEffect>
                      <a14:colorTemperature colorTemp="4871"/>
                    </a14:imgEffect>
                    <a14:imgEffect>
                      <a14:saturation sat="120000"/>
                    </a14:imgEffect>
                    <a14:imgEffect>
                      <a14:brightnessContrast bright="1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671"/>
          <a:stretch/>
        </p:blipFill>
        <p:spPr bwMode="auto">
          <a:xfrm>
            <a:off x="5003800" y="3775075"/>
            <a:ext cx="3816671" cy="227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8" name="Picture 5">
            <a:extLst>
              <a:ext uri="{FF2B5EF4-FFF2-40B4-BE49-F238E27FC236}">
                <a16:creationId xmlns:a16="http://schemas.microsoft.com/office/drawing/2014/main" xmlns="" id="{52A195D9-ABA6-43D7-B7AB-CBC4844A0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836613"/>
            <a:ext cx="4032250" cy="247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9" name="Picture 6">
            <a:extLst>
              <a:ext uri="{FF2B5EF4-FFF2-40B4-BE49-F238E27FC236}">
                <a16:creationId xmlns:a16="http://schemas.microsoft.com/office/drawing/2014/main" xmlns="" id="{5873287A-A3C7-44B7-92D2-F49B351F5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362" y="836613"/>
            <a:ext cx="3888109" cy="2494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4AE66C43-7007-4AB1-A6BA-32469CD27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0056" y="71437"/>
            <a:ext cx="3563888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x-none" sz="2400" dirty="0">
                <a:cs typeface="Arial" panose="020B0604020202020204" pitchFamily="34" charset="0"/>
              </a:rPr>
              <a:t>МЕТОДИКА ЛЕЧЕНИЯ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407A2FF-67EB-44AF-B038-980A6A3C6563}"/>
              </a:ext>
            </a:extLst>
          </p:cNvPr>
          <p:cNvSpPr/>
          <p:nvPr/>
        </p:nvSpPr>
        <p:spPr>
          <a:xfrm>
            <a:off x="468313" y="3700407"/>
            <a:ext cx="41756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ClrTx/>
              <a:buFontTx/>
              <a:buNone/>
            </a:pPr>
            <a:r>
              <a:rPr lang="ru-RU" altLang="x-none" sz="1600" dirty="0" err="1">
                <a:solidFill>
                  <a:srgbClr val="FFC000"/>
                </a:solidFill>
                <a:cs typeface="Arial" panose="020B0604020202020204" pitchFamily="34" charset="0"/>
              </a:rPr>
              <a:t>Экстензионное</a:t>
            </a:r>
            <a:r>
              <a:rPr lang="en-US" altLang="x-none" sz="1600" dirty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ru-RU" altLang="x-none" sz="1600" dirty="0">
                <a:solidFill>
                  <a:srgbClr val="FFC000"/>
                </a:solidFill>
                <a:cs typeface="Arial" panose="020B0604020202020204" pitchFamily="34" charset="0"/>
              </a:rPr>
              <a:t>усилие </a:t>
            </a:r>
            <a:r>
              <a:rPr lang="ru-RU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  <a:t>обеспечивается работой </a:t>
            </a:r>
            <a:r>
              <a:rPr lang="ru-RU" altLang="x-none" sz="1600" b="0" dirty="0" err="1">
                <a:solidFill>
                  <a:srgbClr val="FFFFFF"/>
                </a:solidFill>
                <a:cs typeface="Arial" panose="020B0604020202020204" pitchFamily="34" charset="0"/>
              </a:rPr>
              <a:t>экстензионного</a:t>
            </a:r>
            <a:r>
              <a:rPr lang="ru-RU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  <a:t> ролика и варьирует от 1 до 10 единиц (1единица = 1см). В начале курса процедур  ролик работает в интервале от 1 до 4 единиц, увеличивая свою рабочую амплитуду</a:t>
            </a:r>
            <a:r>
              <a:rPr lang="en-US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  <a:t/>
            </a:r>
            <a:br>
              <a:rPr lang="en-US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</a:br>
            <a:r>
              <a:rPr lang="ru-RU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  <a:t>от процедуры к процедуре на 1 единицу и,</a:t>
            </a:r>
            <a:r>
              <a:rPr lang="en-US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ru-RU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  <a:t>в зависимости от уровня боли, достигает к концу лечения 7-9 единиц.</a:t>
            </a: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>
            <a:extLst>
              <a:ext uri="{FF2B5EF4-FFF2-40B4-BE49-F238E27FC236}">
                <a16:creationId xmlns:a16="http://schemas.microsoft.com/office/drawing/2014/main" xmlns="" id="{5E1941F2-F715-4925-846B-888CA4BCA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38413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x-none" altLang="x-none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xmlns="" id="{DD082768-F081-41CB-9266-F362E2226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188640"/>
            <a:ext cx="3923928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x-none" sz="2400" dirty="0">
                <a:solidFill>
                  <a:srgbClr val="00297A"/>
                </a:solidFill>
                <a:cs typeface="Arial" panose="020B0604020202020204" pitchFamily="34" charset="0"/>
              </a:rPr>
              <a:t>КЛИНИЧЕСКИЙ ПРИМЕР</a:t>
            </a:r>
          </a:p>
        </p:txBody>
      </p:sp>
      <p:pic>
        <p:nvPicPr>
          <p:cNvPr id="30725" name="Picture 4">
            <a:extLst>
              <a:ext uri="{FF2B5EF4-FFF2-40B4-BE49-F238E27FC236}">
                <a16:creationId xmlns:a16="http://schemas.microsoft.com/office/drawing/2014/main" xmlns="" id="{2E75B61D-9520-4950-9123-66B5936ED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06687"/>
            <a:ext cx="2771800" cy="335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6" name="Picture 5">
            <a:extLst>
              <a:ext uri="{FF2B5EF4-FFF2-40B4-BE49-F238E27FC236}">
                <a16:creationId xmlns:a16="http://schemas.microsoft.com/office/drawing/2014/main" xmlns="" id="{3722390C-5B1D-473F-8853-F27C55F25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541981"/>
            <a:ext cx="2771800" cy="2948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415479FD-987E-43C3-ACE5-F61BEA282AA7}"/>
              </a:ext>
            </a:extLst>
          </p:cNvPr>
          <p:cNvSpPr/>
          <p:nvPr/>
        </p:nvSpPr>
        <p:spPr>
          <a:xfrm>
            <a:off x="323528" y="980728"/>
            <a:ext cx="576064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ClrTx/>
              <a:buFontTx/>
              <a:buNone/>
            </a:pPr>
            <a:r>
              <a:rPr lang="ru-RU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  <a:t>Больная В., 42 лет, обратилась с жалобами на острую боль в области поясницы, </a:t>
            </a:r>
            <a:r>
              <a:rPr lang="ru-RU" altLang="x-none" sz="1400" b="0" dirty="0" err="1">
                <a:solidFill>
                  <a:schemeClr val="tx1"/>
                </a:solidFill>
                <a:cs typeface="Arial" panose="020B0604020202020204" pitchFamily="34" charset="0"/>
              </a:rPr>
              <a:t>иррадиирующую</a:t>
            </a:r>
            <a:r>
              <a:rPr lang="ru-RU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  <a:t> по </a:t>
            </a:r>
            <a:r>
              <a:rPr lang="ru-RU" altLang="x-none" sz="1400" b="0" dirty="0" err="1">
                <a:solidFill>
                  <a:schemeClr val="tx1"/>
                </a:solidFill>
                <a:cs typeface="Arial" panose="020B0604020202020204" pitchFamily="34" charset="0"/>
              </a:rPr>
              <a:t>задне</a:t>
            </a:r>
            <a:r>
              <a:rPr lang="ru-RU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  <a:t>-боковой поверхности правого бедра и голени, онемение в ноге. Боль усиливалась при кашле или чихании, перемене позы, при физических нагрузках, наклоне вперёд.</a:t>
            </a:r>
          </a:p>
          <a:p>
            <a:pPr eaLnBrk="1" hangingPunct="1">
              <a:buClrTx/>
              <a:buFontTx/>
              <a:buNone/>
            </a:pPr>
            <a:endParaRPr lang="ru-RU" altLang="x-none" sz="1400" b="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 hangingPunct="1">
              <a:buClrTx/>
              <a:buFontTx/>
              <a:buNone/>
            </a:pPr>
            <a:r>
              <a:rPr lang="ru-RU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  <a:t>Считает себя больной более 20 лет. Боль возникала 3-4 раза в год, продолжительностью по 2-3 недели. Данное обострение считает самым значительным, когда утром испытала резкую боль в поясничном отделе, впервые возникла иррадиация болей в ногу.</a:t>
            </a:r>
          </a:p>
          <a:p>
            <a:pPr eaLnBrk="1" hangingPunct="1">
              <a:buClrTx/>
              <a:buFontTx/>
              <a:buNone/>
            </a:pPr>
            <a:endParaRPr lang="ru-RU" altLang="x-none" sz="1400" b="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 hangingPunct="1">
              <a:buClrTx/>
              <a:buFontTx/>
              <a:buNone/>
            </a:pPr>
            <a:r>
              <a:rPr lang="ru-RU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  <a:t>При осмотре было установлено: пациентка – гиперстеник, стремится к </a:t>
            </a:r>
            <a:r>
              <a:rPr lang="ru-RU" altLang="x-none" sz="1400" b="0" dirty="0" err="1">
                <a:solidFill>
                  <a:schemeClr val="tx1"/>
                </a:solidFill>
                <a:cs typeface="Arial" panose="020B0604020202020204" pitchFamily="34" charset="0"/>
              </a:rPr>
              <a:t>анталгической</a:t>
            </a:r>
            <a:r>
              <a:rPr lang="ru-RU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  <a:t> позе, выраженная болезненность при пальпации остистых отростков и </a:t>
            </a:r>
            <a:r>
              <a:rPr lang="ru-RU" altLang="x-none" sz="1400" b="0" dirty="0" err="1">
                <a:solidFill>
                  <a:schemeClr val="tx1"/>
                </a:solidFill>
                <a:cs typeface="Arial" panose="020B0604020202020204" pitchFamily="34" charset="0"/>
              </a:rPr>
              <a:t>паравертебральных</a:t>
            </a:r>
            <a:r>
              <a:rPr lang="ru-RU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  <a:t> мышц (больше справа) на уровне </a:t>
            </a:r>
            <a:r>
              <a:rPr lang="en-US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  <a:t> L</a:t>
            </a:r>
            <a:r>
              <a:rPr lang="ru-RU" altLang="x-none" sz="1400" b="0" baseline="-25000" dirty="0">
                <a:solidFill>
                  <a:schemeClr val="tx1"/>
                </a:solidFill>
                <a:cs typeface="Arial" panose="020B0604020202020204" pitchFamily="34" charset="0"/>
              </a:rPr>
              <a:t>3</a:t>
            </a:r>
            <a:r>
              <a:rPr lang="en-US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  <a:t>-S</a:t>
            </a:r>
            <a:r>
              <a:rPr lang="en-US" altLang="x-none" sz="1400" b="0" baseline="-25000" dirty="0">
                <a:solidFill>
                  <a:schemeClr val="tx1"/>
                </a:solidFill>
                <a:cs typeface="Arial" panose="020B0604020202020204" pitchFamily="34" charset="0"/>
              </a:rPr>
              <a:t>1</a:t>
            </a:r>
            <a:r>
              <a:rPr lang="ru-RU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  <a:t>, щадит правую ногу при ходьбе, движения в правом тазобедренном суставе ограничены из-за боли, положительные симптомы </a:t>
            </a:r>
            <a:r>
              <a:rPr lang="ru-RU" altLang="x-none" sz="1400" b="0" dirty="0" err="1">
                <a:solidFill>
                  <a:schemeClr val="tx1"/>
                </a:solidFill>
                <a:cs typeface="Arial" panose="020B0604020202020204" pitchFamily="34" charset="0"/>
              </a:rPr>
              <a:t>Ласега</a:t>
            </a:r>
            <a:r>
              <a:rPr lang="ru-RU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  <a:t> (от 15</a:t>
            </a:r>
            <a:r>
              <a:rPr lang="en-US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  <a:t>º</a:t>
            </a:r>
            <a:r>
              <a:rPr lang="ru-RU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  <a:t>), </a:t>
            </a:r>
            <a:r>
              <a:rPr lang="ru-RU" altLang="x-none" sz="1400" b="0" dirty="0" err="1">
                <a:solidFill>
                  <a:schemeClr val="tx1"/>
                </a:solidFill>
                <a:cs typeface="Arial" panose="020B0604020202020204" pitchFamily="34" charset="0"/>
              </a:rPr>
              <a:t>Нери</a:t>
            </a:r>
            <a:r>
              <a:rPr lang="ru-RU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  <a:t>-Линдера, отмечаются мышечно-тонические синдромы справа – </a:t>
            </a:r>
            <a:r>
              <a:rPr lang="en-US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  <a:t>psoas-</a:t>
            </a:r>
            <a:r>
              <a:rPr lang="ru-RU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  <a:t>синдром и синдром грушевидной мышцы, окружность правой голени меньше левой на 3 см.</a:t>
            </a:r>
          </a:p>
          <a:p>
            <a:pPr eaLnBrk="1" hangingPunct="1">
              <a:buClrTx/>
              <a:buFontTx/>
              <a:buNone/>
            </a:pPr>
            <a:endParaRPr lang="ru-RU" altLang="x-none" sz="1400" b="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 hangingPunct="1">
              <a:buClrTx/>
              <a:buFontTx/>
              <a:buNone/>
            </a:pPr>
            <a:r>
              <a:rPr lang="ru-RU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  <a:t>При опросе по ВАШ больная оценила свою боль в 10 баллов.</a:t>
            </a:r>
          </a:p>
          <a:p>
            <a:pPr eaLnBrk="1" hangingPunct="1">
              <a:buClrTx/>
              <a:buFontTx/>
              <a:buNone/>
            </a:pPr>
            <a:endParaRPr lang="ru-RU" altLang="x-none" sz="1400" b="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 hangingPunct="1">
              <a:buClrTx/>
              <a:buFontTx/>
              <a:buNone/>
            </a:pPr>
            <a:r>
              <a:rPr lang="ru-RU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  <a:t>При МРТ-исследовании выявлена </a:t>
            </a:r>
            <a:r>
              <a:rPr lang="ru-RU" altLang="x-none" sz="1400" b="0" dirty="0" err="1">
                <a:solidFill>
                  <a:schemeClr val="tx1"/>
                </a:solidFill>
                <a:cs typeface="Arial" panose="020B0604020202020204" pitchFamily="34" charset="0"/>
              </a:rPr>
              <a:t>парамедианная</a:t>
            </a:r>
            <a:r>
              <a:rPr lang="ru-RU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  <a:t> грыжа диска </a:t>
            </a:r>
            <a:r>
              <a:rPr lang="en-US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  <a:t>L</a:t>
            </a:r>
            <a:r>
              <a:rPr lang="ru-RU" altLang="x-none" sz="1400" b="0" baseline="-25000" dirty="0">
                <a:solidFill>
                  <a:schemeClr val="tx1"/>
                </a:solidFill>
                <a:cs typeface="Arial" panose="020B0604020202020204" pitchFamily="34" charset="0"/>
              </a:rPr>
              <a:t>4</a:t>
            </a:r>
            <a:r>
              <a:rPr lang="en-US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  <a:t>-L</a:t>
            </a:r>
            <a:r>
              <a:rPr lang="en-US" altLang="x-none" sz="1400" b="0" baseline="-25000" dirty="0">
                <a:solidFill>
                  <a:schemeClr val="tx1"/>
                </a:solidFill>
                <a:cs typeface="Arial" panose="020B0604020202020204" pitchFamily="34" charset="0"/>
              </a:rPr>
              <a:t>5</a:t>
            </a:r>
            <a:r>
              <a:rPr lang="en-US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ru-RU" altLang="x-none" sz="1400" b="0" u="sng" dirty="0">
                <a:solidFill>
                  <a:schemeClr val="tx1"/>
                </a:solidFill>
                <a:cs typeface="Arial" panose="020B0604020202020204" pitchFamily="34" charset="0"/>
              </a:rPr>
              <a:t>до 9 мм</a:t>
            </a:r>
            <a:r>
              <a:rPr lang="ru-RU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  <a:t> в диаметре, со склонностью к секвестрации, с компрессией правого корешка.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94D455DD-3D01-40E4-A87E-864C38A15641}"/>
              </a:ext>
            </a:extLst>
          </p:cNvPr>
          <p:cNvCxnSpPr>
            <a:cxnSpLocks/>
          </p:cNvCxnSpPr>
          <p:nvPr/>
        </p:nvCxnSpPr>
        <p:spPr>
          <a:xfrm>
            <a:off x="-144463" y="836712"/>
            <a:ext cx="4428431" cy="0"/>
          </a:xfrm>
          <a:prstGeom prst="line">
            <a:avLst/>
          </a:prstGeom>
          <a:ln cap="rnd">
            <a:solidFill>
              <a:srgbClr val="00297A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>
            <a:extLst>
              <a:ext uri="{FF2B5EF4-FFF2-40B4-BE49-F238E27FC236}">
                <a16:creationId xmlns:a16="http://schemas.microsoft.com/office/drawing/2014/main" xmlns="" id="{9EC9DDC1-9A91-4352-B399-3F1244BB3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38413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x-none" altLang="x-none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32773" name="Picture 4">
            <a:extLst>
              <a:ext uri="{FF2B5EF4-FFF2-40B4-BE49-F238E27FC236}">
                <a16:creationId xmlns:a16="http://schemas.microsoft.com/office/drawing/2014/main" xmlns="" id="{35699119-C25A-4694-8846-EC4D3752A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00489" y="476672"/>
            <a:ext cx="2863999" cy="2800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4" name="Picture 5">
            <a:extLst>
              <a:ext uri="{FF2B5EF4-FFF2-40B4-BE49-F238E27FC236}">
                <a16:creationId xmlns:a16="http://schemas.microsoft.com/office/drawing/2014/main" xmlns="" id="{F5E771D5-902C-4AA7-83AF-29131E8D2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00489" y="3240906"/>
            <a:ext cx="2863999" cy="2897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D6DF717-6CDF-4986-A3C1-024571D93BA6}"/>
              </a:ext>
            </a:extLst>
          </p:cNvPr>
          <p:cNvSpPr/>
          <p:nvPr/>
        </p:nvSpPr>
        <p:spPr>
          <a:xfrm>
            <a:off x="251520" y="1326135"/>
            <a:ext cx="5676268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ClrTx/>
              <a:buFontTx/>
              <a:buNone/>
            </a:pPr>
            <a:r>
              <a:rPr lang="ru-RU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  <a:t>До обращения к нам больной было предложено оперативное лечение, от которого она отказалась.</a:t>
            </a:r>
          </a:p>
          <a:p>
            <a:pPr eaLnBrk="1" hangingPunct="1">
              <a:buClrTx/>
              <a:buFontTx/>
              <a:buNone/>
            </a:pPr>
            <a:r>
              <a:rPr lang="ru-RU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  <a:t>Нами проведено лечение с применением базисной и </a:t>
            </a:r>
            <a:r>
              <a:rPr lang="ru-RU" altLang="x-none" sz="1400" b="0" dirty="0" err="1">
                <a:solidFill>
                  <a:schemeClr val="tx1"/>
                </a:solidFill>
                <a:cs typeface="Arial" panose="020B0604020202020204" pitchFamily="34" charset="0"/>
              </a:rPr>
              <a:t>тракционно-экстензионной</a:t>
            </a:r>
            <a:r>
              <a:rPr lang="ru-RU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  <a:t> терапии. Выполнено 10 процедур, применено  </a:t>
            </a:r>
            <a:r>
              <a:rPr lang="ru-RU" altLang="x-none" sz="1400" b="0" dirty="0" err="1">
                <a:solidFill>
                  <a:schemeClr val="tx1"/>
                </a:solidFill>
                <a:cs typeface="Arial" panose="020B0604020202020204" pitchFamily="34" charset="0"/>
              </a:rPr>
              <a:t>тракционно-эктензионное</a:t>
            </a:r>
            <a:r>
              <a:rPr lang="ru-RU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  <a:t> усилие при наклоне стола до 18</a:t>
            </a:r>
            <a:r>
              <a:rPr lang="en-US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  <a:t>º</a:t>
            </a:r>
            <a:r>
              <a:rPr lang="ru-RU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  <a:t> и амплитуде движения </a:t>
            </a:r>
            <a:r>
              <a:rPr lang="ru-RU" altLang="x-none" sz="1400" b="0" dirty="0" err="1">
                <a:solidFill>
                  <a:schemeClr val="tx1"/>
                </a:solidFill>
                <a:cs typeface="Arial" panose="020B0604020202020204" pitchFamily="34" charset="0"/>
              </a:rPr>
              <a:t>экстензионного</a:t>
            </a:r>
            <a:r>
              <a:rPr lang="ru-RU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  <a:t> ролика до положения 8</a:t>
            </a:r>
            <a:r>
              <a:rPr lang="en-US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  <a:t/>
            </a:r>
            <a:br>
              <a:rPr lang="en-US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ru-RU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  <a:t>к последней процедуре.</a:t>
            </a:r>
          </a:p>
          <a:p>
            <a:pPr eaLnBrk="1" hangingPunct="1">
              <a:buClrTx/>
              <a:buFontTx/>
              <a:buNone/>
            </a:pPr>
            <a:r>
              <a:rPr lang="ru-RU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  <a:t>После второго сеанса пациентка почувствовала облегчение,</a:t>
            </a:r>
            <a:r>
              <a:rPr lang="en-US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  <a:t/>
            </a:r>
            <a:br>
              <a:rPr lang="en-US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ru-RU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  <a:t>в конце курса лечения она оценила свою боль на 0 баллов, ей были даны рекомендации по ограничению физической нагрузки, ношению корсета, упражнениям ЛФК по </a:t>
            </a:r>
            <a:r>
              <a:rPr lang="ru-RU" altLang="x-none" sz="1400" b="0" dirty="0" err="1">
                <a:solidFill>
                  <a:schemeClr val="tx1"/>
                </a:solidFill>
                <a:cs typeface="Arial" panose="020B0604020202020204" pitchFamily="34" charset="0"/>
              </a:rPr>
              <a:t>экстензионной</a:t>
            </a:r>
            <a:r>
              <a:rPr lang="ru-RU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  <a:t> методике.</a:t>
            </a:r>
          </a:p>
          <a:p>
            <a:pPr eaLnBrk="1" hangingPunct="1">
              <a:buClrTx/>
              <a:buFontTx/>
              <a:buNone/>
            </a:pPr>
            <a:endParaRPr lang="ru-RU" altLang="x-none" sz="1400" b="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 hangingPunct="1">
              <a:buClrTx/>
              <a:buFontTx/>
              <a:buNone/>
            </a:pPr>
            <a:r>
              <a:rPr lang="ru-RU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  <a:t>Через 2 месяца жалоб на боли нет (0 баллов по ВАШ). Больная отмечает лишь, что в конце дня возникает лёгкое онемение задней поверхности правой голени. Объективно: щадящей походки и </a:t>
            </a:r>
            <a:r>
              <a:rPr lang="ru-RU" altLang="x-none" sz="1400" b="0" dirty="0" err="1">
                <a:solidFill>
                  <a:schemeClr val="tx1"/>
                </a:solidFill>
                <a:cs typeface="Arial" panose="020B0604020202020204" pitchFamily="34" charset="0"/>
              </a:rPr>
              <a:t>анталгической</a:t>
            </a:r>
            <a:r>
              <a:rPr lang="ru-RU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  <a:t> позы нет, отмечается небольшое напряжение мышц поясничной области, при пальпации </a:t>
            </a:r>
            <a:r>
              <a:rPr lang="ru-RU" altLang="x-none" sz="1400" b="0" dirty="0" err="1">
                <a:solidFill>
                  <a:schemeClr val="tx1"/>
                </a:solidFill>
                <a:cs typeface="Arial" panose="020B0604020202020204" pitchFamily="34" charset="0"/>
              </a:rPr>
              <a:t>паравертебральные</a:t>
            </a:r>
            <a:r>
              <a:rPr lang="ru-RU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  <a:t> мышцы безболезненны.</a:t>
            </a:r>
          </a:p>
          <a:p>
            <a:pPr eaLnBrk="1" hangingPunct="1">
              <a:buClrTx/>
              <a:buFontTx/>
              <a:buNone/>
            </a:pPr>
            <a:endParaRPr lang="ru-RU" altLang="x-none" sz="1400" b="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 hangingPunct="1">
              <a:buClrTx/>
              <a:buFontTx/>
              <a:buNone/>
            </a:pPr>
            <a:r>
              <a:rPr lang="ru-RU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  <a:t>При повторном МРТ-обследовании отмечена минимальная положительная динамика (сохраняется грыжа </a:t>
            </a:r>
            <a:r>
              <a:rPr lang="ru-RU" altLang="x-none" sz="1400" b="0" u="sng" dirty="0">
                <a:solidFill>
                  <a:schemeClr val="tx1"/>
                </a:solidFill>
                <a:cs typeface="Arial" panose="020B0604020202020204" pitchFamily="34" charset="0"/>
              </a:rPr>
              <a:t>до 8 мм</a:t>
            </a:r>
            <a:r>
              <a:rPr lang="ru-RU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  <a:t>).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xmlns="" id="{3D3636A0-6C11-45ED-B305-971D22DAF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5388" y="260648"/>
            <a:ext cx="6264696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x-none" sz="2400" dirty="0">
                <a:solidFill>
                  <a:srgbClr val="00297A"/>
                </a:solidFill>
                <a:cs typeface="Arial" panose="020B0604020202020204" pitchFamily="34" charset="0"/>
              </a:rPr>
              <a:t>КЛИНИЧЕСКИЙ ПРИМЕР </a:t>
            </a:r>
            <a:r>
              <a:rPr lang="ru-RU" altLang="x-none" dirty="0">
                <a:solidFill>
                  <a:srgbClr val="00297A"/>
                </a:solidFill>
                <a:cs typeface="Arial" panose="020B0604020202020204" pitchFamily="34" charset="0"/>
              </a:rPr>
              <a:t>(продолжение)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83F1D8D7-A4AB-42B7-A3C4-7D9536EC13F9}"/>
              </a:ext>
            </a:extLst>
          </p:cNvPr>
          <p:cNvCxnSpPr>
            <a:cxnSpLocks/>
          </p:cNvCxnSpPr>
          <p:nvPr/>
        </p:nvCxnSpPr>
        <p:spPr>
          <a:xfrm>
            <a:off x="-144463" y="915217"/>
            <a:ext cx="5940599" cy="0"/>
          </a:xfrm>
          <a:prstGeom prst="line">
            <a:avLst/>
          </a:prstGeom>
          <a:ln cap="rnd">
            <a:solidFill>
              <a:srgbClr val="00297A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>
            <a:extLst>
              <a:ext uri="{FF2B5EF4-FFF2-40B4-BE49-F238E27FC236}">
                <a16:creationId xmlns:a16="http://schemas.microsoft.com/office/drawing/2014/main" xmlns="" id="{BA925342-BD9E-487A-BF08-B09592307E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38413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x-none" altLang="x-none"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4E7BC99-4B80-4E0E-8A45-219A26FF81E2}"/>
              </a:ext>
            </a:extLst>
          </p:cNvPr>
          <p:cNvSpPr/>
          <p:nvPr/>
        </p:nvSpPr>
        <p:spPr>
          <a:xfrm>
            <a:off x="264764" y="1412776"/>
            <a:ext cx="4247266" cy="4530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15000"/>
              </a:lnSpc>
            </a:pPr>
            <a:r>
              <a:rPr lang="ru-RU" altLang="x-none" sz="1400" b="0" dirty="0">
                <a:solidFill>
                  <a:srgbClr val="FFFFFF"/>
                </a:solidFill>
                <a:cs typeface="Arial" panose="020B0604020202020204" pitchFamily="34" charset="0"/>
              </a:rPr>
              <a:t>Аппарат KINETRAC зарегистрирован на территории РФ как медицинское оборудование, являющееся альтернативой хирургическому лечению, межпозвоночных грыж. Эффективность данного аппарата подтверждена множественными клиническими исследованиями, проведенными</a:t>
            </a:r>
            <a:r>
              <a:rPr lang="en-US" altLang="x-none" sz="1400" b="0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ru-RU" altLang="x-none" sz="1400" b="0" dirty="0">
                <a:solidFill>
                  <a:srgbClr val="FFFFFF"/>
                </a:solidFill>
                <a:cs typeface="Arial" panose="020B0604020202020204" pitchFamily="34" charset="0"/>
              </a:rPr>
              <a:t>в ФГБУ «Российском научно-исследовательском институте травматологии и ортопедии им. Р. Р. </a:t>
            </a:r>
            <a:r>
              <a:rPr lang="ru-RU" altLang="x-none" sz="1400" b="0" dirty="0" err="1">
                <a:solidFill>
                  <a:srgbClr val="FFFFFF"/>
                </a:solidFill>
                <a:cs typeface="Arial" panose="020B0604020202020204" pitchFamily="34" charset="0"/>
              </a:rPr>
              <a:t>Вредена</a:t>
            </a:r>
            <a:r>
              <a:rPr lang="ru-RU" altLang="x-none" sz="1400" b="0" dirty="0">
                <a:solidFill>
                  <a:srgbClr val="FFFFFF"/>
                </a:solidFill>
                <a:cs typeface="Arial" panose="020B0604020202020204" pitchFamily="34" charset="0"/>
              </a:rPr>
              <a:t>» Минздрава России, г. Санкт-Петербург, на основании которых было разработано методическое пособие. </a:t>
            </a:r>
          </a:p>
          <a:p>
            <a:pPr eaLnBrk="1" hangingPunct="1">
              <a:lnSpc>
                <a:spcPct val="115000"/>
              </a:lnSpc>
            </a:pPr>
            <a:endParaRPr lang="ru-RU" altLang="x-none" sz="1400" b="0" dirty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ru-RU" altLang="x-none" sz="1400" b="0" dirty="0">
                <a:solidFill>
                  <a:srgbClr val="FFFFFF"/>
                </a:solidFill>
                <a:cs typeface="Arial" panose="020B0604020202020204" pitchFamily="34" charset="0"/>
              </a:rPr>
              <a:t>Результаты исследований убедительно показали преимущество методики трехплоскостного </a:t>
            </a:r>
            <a:r>
              <a:rPr lang="ru-RU" altLang="x-none" sz="1400" b="0" dirty="0" err="1">
                <a:solidFill>
                  <a:srgbClr val="FFFFFF"/>
                </a:solidFill>
                <a:cs typeface="Arial" panose="020B0604020202020204" pitchFamily="34" charset="0"/>
              </a:rPr>
              <a:t>тракционно-экстензионного</a:t>
            </a:r>
            <a:r>
              <a:rPr lang="ru-RU" altLang="x-none" sz="1400" b="0" dirty="0">
                <a:solidFill>
                  <a:srgbClr val="FFFFFF"/>
                </a:solidFill>
                <a:cs typeface="Arial" panose="020B0604020202020204" pitchFamily="34" charset="0"/>
              </a:rPr>
              <a:t> воздействия на позвоночник перед традиционными методиками одно- и двух- плоскостных</a:t>
            </a:r>
            <a:r>
              <a:rPr lang="ru-RU" altLang="x-none" sz="1400" b="0" dirty="0">
                <a:solidFill>
                  <a:srgbClr val="352213"/>
                </a:solidFill>
                <a:cs typeface="Arial" panose="020B0604020202020204" pitchFamily="34" charset="0"/>
              </a:rPr>
              <a:t> </a:t>
            </a:r>
            <a:r>
              <a:rPr lang="ru-RU" altLang="x-none" sz="1400" b="0" dirty="0">
                <a:solidFill>
                  <a:srgbClr val="FFFFFF"/>
                </a:solidFill>
                <a:cs typeface="Arial" panose="020B0604020202020204" pitchFamily="34" charset="0"/>
              </a:rPr>
              <a:t>вытяжений.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6798D0F0-0CD7-4048-AA7E-AC958351726A}"/>
              </a:ext>
            </a:extLst>
          </p:cNvPr>
          <p:cNvSpPr/>
          <p:nvPr/>
        </p:nvSpPr>
        <p:spPr>
          <a:xfrm>
            <a:off x="4760807" y="1412776"/>
            <a:ext cx="4203681" cy="455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15000"/>
              </a:lnSpc>
            </a:pPr>
            <a:r>
              <a:rPr lang="ru-RU" altLang="x-none" sz="1400" b="0" dirty="0">
                <a:solidFill>
                  <a:srgbClr val="FFFFFF"/>
                </a:solidFill>
                <a:cs typeface="Arial" panose="020B0604020202020204" pitchFamily="34" charset="0"/>
              </a:rPr>
              <a:t>Опыт применения</a:t>
            </a:r>
            <a:r>
              <a:rPr lang="ru-RU" altLang="x-none" sz="1400" b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ru-RU" altLang="x-none" sz="1400" b="0" dirty="0">
                <a:solidFill>
                  <a:srgbClr val="FFFFFF"/>
                </a:solidFill>
                <a:cs typeface="Arial" panose="020B0604020202020204" pitchFamily="34" charset="0"/>
              </a:rPr>
              <a:t>изученной </a:t>
            </a:r>
            <a:r>
              <a:rPr lang="ru-RU" altLang="x-none" sz="1400" b="0" dirty="0" err="1">
                <a:solidFill>
                  <a:srgbClr val="FFFFFF"/>
                </a:solidFill>
                <a:cs typeface="Arial" panose="020B0604020202020204" pitchFamily="34" charset="0"/>
              </a:rPr>
              <a:t>тракционно-экстензионной</a:t>
            </a:r>
            <a:r>
              <a:rPr lang="ru-RU" altLang="x-none" sz="1400" b="0" dirty="0">
                <a:solidFill>
                  <a:srgbClr val="FFFFFF"/>
                </a:solidFill>
                <a:cs typeface="Arial" panose="020B0604020202020204" pitchFamily="34" charset="0"/>
              </a:rPr>
              <a:t> методики свидетельствует</a:t>
            </a:r>
            <a:r>
              <a:rPr lang="en-US" altLang="x-none" sz="1400" b="0" dirty="0">
                <a:solidFill>
                  <a:srgbClr val="FFFFFF"/>
                </a:solidFill>
                <a:cs typeface="Arial" panose="020B0604020202020204" pitchFamily="34" charset="0"/>
              </a:rPr>
              <a:t/>
            </a:r>
            <a:br>
              <a:rPr lang="en-US" altLang="x-none" sz="1400" b="0" dirty="0">
                <a:solidFill>
                  <a:srgbClr val="FFFFFF"/>
                </a:solidFill>
                <a:cs typeface="Arial" panose="020B0604020202020204" pitchFamily="34" charset="0"/>
              </a:rPr>
            </a:br>
            <a:r>
              <a:rPr lang="ru-RU" altLang="x-none" sz="1400" b="0" dirty="0">
                <a:solidFill>
                  <a:srgbClr val="FFFFFF"/>
                </a:solidFill>
                <a:cs typeface="Arial" panose="020B0604020202020204" pitchFamily="34" charset="0"/>
              </a:rPr>
              <a:t>о ее высокой эффективности по сравнению</a:t>
            </a:r>
            <a:r>
              <a:rPr lang="en-US" altLang="x-none" sz="1400" b="0" dirty="0">
                <a:solidFill>
                  <a:srgbClr val="FFFFFF"/>
                </a:solidFill>
                <a:cs typeface="Arial" panose="020B0604020202020204" pitchFamily="34" charset="0"/>
              </a:rPr>
              <a:t/>
            </a:r>
            <a:br>
              <a:rPr lang="en-US" altLang="x-none" sz="1400" b="0" dirty="0">
                <a:solidFill>
                  <a:srgbClr val="FFFFFF"/>
                </a:solidFill>
                <a:cs typeface="Arial" panose="020B0604020202020204" pitchFamily="34" charset="0"/>
              </a:rPr>
            </a:br>
            <a:r>
              <a:rPr lang="ru-RU" altLang="x-none" sz="1400" b="0" dirty="0">
                <a:solidFill>
                  <a:srgbClr val="FFFFFF"/>
                </a:solidFill>
                <a:cs typeface="Arial" panose="020B0604020202020204" pitchFamily="34" charset="0"/>
              </a:rPr>
              <a:t>с базисным консервативным лечением. Комплексная терапия с включением апробированной методики может</a:t>
            </a:r>
            <a:r>
              <a:rPr lang="en-US" altLang="x-none" sz="1400" b="0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ru-RU" altLang="x-none" sz="1400" b="0" dirty="0">
                <a:solidFill>
                  <a:srgbClr val="FFFFFF"/>
                </a:solidFill>
                <a:cs typeface="Arial" panose="020B0604020202020204" pitchFamily="34" charset="0"/>
              </a:rPr>
              <a:t>с успехом использоваться для лечения больных </a:t>
            </a:r>
            <a:r>
              <a:rPr lang="ru-RU" altLang="x-none" sz="1400" b="0" dirty="0" smtClean="0">
                <a:solidFill>
                  <a:srgbClr val="FFFFFF"/>
                </a:solidFill>
                <a:cs typeface="Arial" panose="020B0604020202020204" pitchFamily="34" charset="0"/>
              </a:rPr>
              <a:t>остеохондрозом </a:t>
            </a:r>
            <a:r>
              <a:rPr lang="ru-RU" altLang="x-none" sz="1400" b="0" dirty="0">
                <a:solidFill>
                  <a:srgbClr val="FFFFFF"/>
                </a:solidFill>
                <a:cs typeface="Arial" panose="020B0604020202020204" pitchFamily="34" charset="0"/>
              </a:rPr>
              <a:t>позвоночника, как с </a:t>
            </a:r>
            <a:r>
              <a:rPr lang="ru-RU" altLang="x-none" sz="1400" b="0" dirty="0" err="1">
                <a:solidFill>
                  <a:srgbClr val="FFFFFF"/>
                </a:solidFill>
                <a:cs typeface="Arial" panose="020B0604020202020204" pitchFamily="34" charset="0"/>
              </a:rPr>
              <a:t>грыжеобразованием</a:t>
            </a:r>
            <a:r>
              <a:rPr lang="ru-RU" altLang="x-none" sz="1400" b="0" dirty="0" smtClean="0">
                <a:solidFill>
                  <a:srgbClr val="FFFFFF"/>
                </a:solidFill>
                <a:cs typeface="Arial" panose="020B0604020202020204" pitchFamily="34" charset="0"/>
              </a:rPr>
              <a:t>, так </a:t>
            </a:r>
            <a:r>
              <a:rPr lang="ru-RU" altLang="x-none" sz="1400" b="0" dirty="0">
                <a:solidFill>
                  <a:srgbClr val="FFFFFF"/>
                </a:solidFill>
                <a:cs typeface="Arial" panose="020B0604020202020204" pitchFamily="34" charset="0"/>
              </a:rPr>
              <a:t>и без него. </a:t>
            </a:r>
          </a:p>
          <a:p>
            <a:pPr eaLnBrk="1" hangingPunct="1">
              <a:lnSpc>
                <a:spcPct val="115000"/>
              </a:lnSpc>
            </a:pPr>
            <a:endParaRPr lang="ru-RU" altLang="x-none" sz="1400" b="0" dirty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ru-RU" altLang="x-none" sz="1400" b="0" dirty="0">
                <a:solidFill>
                  <a:srgbClr val="FFFFFF"/>
                </a:solidFill>
                <a:cs typeface="Arial" panose="020B0604020202020204" pitchFamily="34" charset="0"/>
              </a:rPr>
              <a:t>Вопреки распространенному мнению</a:t>
            </a:r>
            <a:r>
              <a:rPr lang="en-US" altLang="x-none" sz="1400" b="0" dirty="0">
                <a:solidFill>
                  <a:srgbClr val="FFFFFF"/>
                </a:solidFill>
                <a:cs typeface="Arial" panose="020B0604020202020204" pitchFamily="34" charset="0"/>
              </a:rPr>
              <a:t/>
            </a:r>
            <a:br>
              <a:rPr lang="en-US" altLang="x-none" sz="1400" b="0" dirty="0">
                <a:solidFill>
                  <a:srgbClr val="FFFFFF"/>
                </a:solidFill>
                <a:cs typeface="Arial" panose="020B0604020202020204" pitchFamily="34" charset="0"/>
              </a:rPr>
            </a:br>
            <a:r>
              <a:rPr lang="ru-RU" altLang="x-none" sz="1400" b="0" dirty="0">
                <a:solidFill>
                  <a:srgbClr val="FFFFFF"/>
                </a:solidFill>
                <a:cs typeface="Arial" panose="020B0604020202020204" pitchFamily="34" charset="0"/>
              </a:rPr>
              <a:t>об опасности экстензии позвоночника при наличии больших грыж межпозвонковых дисков мы наблюдали значительный регресс болевого синдрома и другой клинической симптоматики при проведении комплексного консервативного лечения, несмотря на отсутствие существенной динамики МРТ-данных.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5A59D0D-AB5B-4364-84A2-DDD0B0DD03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7950" r="25850" b="17451"/>
          <a:stretch/>
        </p:blipFill>
        <p:spPr>
          <a:xfrm>
            <a:off x="1907704" y="385002"/>
            <a:ext cx="503688" cy="90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E8BA2AA-1135-490E-8A44-3A232C0208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12201" r="8000" b="18725"/>
          <a:stretch/>
        </p:blipFill>
        <p:spPr>
          <a:xfrm>
            <a:off x="6156176" y="385002"/>
            <a:ext cx="883654" cy="900000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7BD9BA21-8D0B-4348-8C1D-AEF194E7C947}"/>
              </a:ext>
            </a:extLst>
          </p:cNvPr>
          <p:cNvCxnSpPr>
            <a:cxnSpLocks/>
          </p:cNvCxnSpPr>
          <p:nvPr/>
        </p:nvCxnSpPr>
        <p:spPr>
          <a:xfrm>
            <a:off x="-144463" y="6525344"/>
            <a:ext cx="8100839" cy="0"/>
          </a:xfrm>
          <a:prstGeom prst="line">
            <a:avLst/>
          </a:prstGeom>
          <a:ln cap="rnd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>
            <a:extLst>
              <a:ext uri="{FF2B5EF4-FFF2-40B4-BE49-F238E27FC236}">
                <a16:creationId xmlns:a16="http://schemas.microsoft.com/office/drawing/2014/main" xmlns="" id="{92E088B3-FA6E-467B-A292-C2CEFBAEC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38413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x-none" altLang="x-none">
              <a:cs typeface="Arial" panose="020B0604020202020204" pitchFamily="34" charset="0"/>
            </a:endParaRPr>
          </a:p>
        </p:txBody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xmlns="" id="{88081637-2DE5-491E-912A-F51CC494E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x-none" altLang="x-none"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BA903A5-7097-4123-9EBC-6864BD4C9A76}"/>
              </a:ext>
            </a:extLst>
          </p:cNvPr>
          <p:cNvSpPr/>
          <p:nvPr/>
        </p:nvSpPr>
        <p:spPr>
          <a:xfrm>
            <a:off x="899592" y="1640177"/>
            <a:ext cx="6192688" cy="3887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15000"/>
              </a:lnSpc>
            </a:pPr>
            <a:r>
              <a:rPr lang="ru-RU" altLang="x-none" sz="1800" b="0" dirty="0">
                <a:solidFill>
                  <a:srgbClr val="FFFFFF"/>
                </a:solidFill>
                <a:cs typeface="Arial" panose="020B0604020202020204" pitchFamily="34" charset="0"/>
              </a:rPr>
              <a:t>Заболевания позвоночника являются в большинстве случае</a:t>
            </a:r>
            <a:r>
              <a:rPr lang="ru-RU" altLang="x-none" b="0" dirty="0">
                <a:solidFill>
                  <a:srgbClr val="FFFFFF"/>
                </a:solidFill>
                <a:cs typeface="Arial" panose="020B0604020202020204" pitchFamily="34" charset="0"/>
              </a:rPr>
              <a:t>в</a:t>
            </a:r>
            <a:r>
              <a:rPr lang="ru-RU" altLang="x-none" sz="1800" b="0" dirty="0">
                <a:solidFill>
                  <a:srgbClr val="FFFFFF"/>
                </a:solidFill>
                <a:cs typeface="Arial" panose="020B0604020202020204" pitchFamily="34" charset="0"/>
              </a:rPr>
              <a:t> следствием атрофии мышц спины, поэтому для достижения максимального лечебного эффекта</a:t>
            </a:r>
            <a:br>
              <a:rPr lang="ru-RU" altLang="x-none" sz="1800" b="0" dirty="0">
                <a:solidFill>
                  <a:srgbClr val="FFFFFF"/>
                </a:solidFill>
                <a:cs typeface="Arial" panose="020B0604020202020204" pitchFamily="34" charset="0"/>
              </a:rPr>
            </a:br>
            <a:r>
              <a:rPr lang="ru-RU" altLang="x-none" sz="1800" b="0" dirty="0">
                <a:solidFill>
                  <a:srgbClr val="FFFFFF"/>
                </a:solidFill>
                <a:cs typeface="Arial" panose="020B0604020202020204" pitchFamily="34" charset="0"/>
              </a:rPr>
              <a:t>от сеансов на аппарате </a:t>
            </a:r>
            <a:r>
              <a:rPr lang="en-US" altLang="x-none" b="0" dirty="0">
                <a:solidFill>
                  <a:srgbClr val="FFFFFF"/>
                </a:solidFill>
                <a:cs typeface="Arial" panose="020B0604020202020204" pitchFamily="34" charset="0"/>
              </a:rPr>
              <a:t>K</a:t>
            </a:r>
            <a:r>
              <a:rPr lang="ru-RU" altLang="x-none" sz="1800" b="0" dirty="0" err="1">
                <a:solidFill>
                  <a:srgbClr val="FFFFFF"/>
                </a:solidFill>
                <a:cs typeface="Arial" panose="020B0604020202020204" pitchFamily="34" charset="0"/>
              </a:rPr>
              <a:t>inetrac</a:t>
            </a:r>
            <a:r>
              <a:rPr lang="ru-RU" altLang="x-none" sz="1800" b="0" dirty="0">
                <a:solidFill>
                  <a:srgbClr val="FFFFFF"/>
                </a:solidFill>
                <a:cs typeface="Arial" panose="020B0604020202020204" pitchFamily="34" charset="0"/>
              </a:rPr>
              <a:t> рекомендуется производить упражнения, нацеленные на закрепление эффекта вытяжения и укрепления мышечного корсета. Одним из лучших на данное время лечебных комплексов, решающих эту задачу, является </a:t>
            </a:r>
            <a:r>
              <a:rPr lang="ru-RU" altLang="x-none" sz="1800" b="0" dirty="0">
                <a:solidFill>
                  <a:srgbClr val="FFC000"/>
                </a:solidFill>
                <a:cs typeface="Arial" panose="020B0604020202020204" pitchFamily="34" charset="0"/>
              </a:rPr>
              <a:t>аппарат для гравитационной терапии 3D NEWTON. </a:t>
            </a:r>
          </a:p>
          <a:p>
            <a:pPr eaLnBrk="1" hangingPunct="1">
              <a:lnSpc>
                <a:spcPct val="115000"/>
              </a:lnSpc>
            </a:pPr>
            <a:r>
              <a:rPr lang="ru-RU" altLang="x-none" sz="1800" b="0" dirty="0">
                <a:solidFill>
                  <a:srgbClr val="FFFFFF"/>
                </a:solidFill>
                <a:cs typeface="Arial" panose="020B0604020202020204" pitchFamily="34" charset="0"/>
              </a:rPr>
              <a:t>Мы позиционируем наше оборудование не как панацею </a:t>
            </a:r>
          </a:p>
          <a:p>
            <a:pPr eaLnBrk="1" hangingPunct="1">
              <a:lnSpc>
                <a:spcPct val="115000"/>
              </a:lnSpc>
            </a:pPr>
            <a:r>
              <a:rPr lang="ru-RU" altLang="x-none" sz="1800" b="0" dirty="0">
                <a:solidFill>
                  <a:srgbClr val="FFFFFF"/>
                </a:solidFill>
                <a:cs typeface="Arial" panose="020B0604020202020204" pitchFamily="34" charset="0"/>
              </a:rPr>
              <a:t>в лечении позвоночника, а как решение рационального комплексного лечения. </a:t>
            </a:r>
            <a:endParaRPr lang="x-none" dirty="0"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E7BAE15A-88D5-4433-A9A4-FE3675EEE200}"/>
              </a:ext>
            </a:extLst>
          </p:cNvPr>
          <p:cNvCxnSpPr>
            <a:cxnSpLocks/>
          </p:cNvCxnSpPr>
          <p:nvPr/>
        </p:nvCxnSpPr>
        <p:spPr>
          <a:xfrm rot="16200000">
            <a:off x="-3402855" y="5062430"/>
            <a:ext cx="8028831" cy="0"/>
          </a:xfrm>
          <a:prstGeom prst="line">
            <a:avLst/>
          </a:prstGeom>
          <a:ln cap="rnd">
            <a:solidFill>
              <a:schemeClr val="accent1">
                <a:lumMod val="20000"/>
                <a:lumOff val="8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C:\Users\Zver\Downloads\WhatsApp Image 2023-05-06 at 17.09.0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254" y="116632"/>
            <a:ext cx="2160239" cy="288032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17E48939-FEB8-4CDE-9426-25506D12C32F}"/>
              </a:ext>
            </a:extLst>
          </p:cNvPr>
          <p:cNvSpPr/>
          <p:nvPr/>
        </p:nvSpPr>
        <p:spPr>
          <a:xfrm>
            <a:off x="6012160" y="0"/>
            <a:ext cx="313184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8914" name="Rectangle 1">
            <a:extLst>
              <a:ext uri="{FF2B5EF4-FFF2-40B4-BE49-F238E27FC236}">
                <a16:creationId xmlns:a16="http://schemas.microsoft.com/office/drawing/2014/main" xmlns="" id="{9B256735-AD60-45AD-A778-908F32254E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300" y="1352235"/>
            <a:ext cx="4130228" cy="3984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x-none" sz="2300" dirty="0">
                <a:solidFill>
                  <a:srgbClr val="FFFFFF"/>
                </a:solidFill>
                <a:cs typeface="Arial" panose="020B0604020202020204" pitchFamily="34" charset="0"/>
              </a:rPr>
              <a:t>РОБОТИЗИРОВАННАЯ СИСТЕМА ГРАВИТАЦИОННОГО ТРЕНИНГА</a:t>
            </a:r>
          </a:p>
          <a:p>
            <a:pPr eaLnBrk="1" hangingPunct="1">
              <a:buClrTx/>
              <a:buFontTx/>
              <a:buNone/>
            </a:pPr>
            <a:endParaRPr lang="ru-RU" altLang="x-none" sz="2300" dirty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eaLnBrk="1" hangingPunct="1">
              <a:buClrTx/>
              <a:buFontTx/>
              <a:buNone/>
            </a:pPr>
            <a:r>
              <a:rPr lang="ru-RU" altLang="x-none" sz="2200" dirty="0">
                <a:solidFill>
                  <a:srgbClr val="FFFFFF"/>
                </a:solidFill>
                <a:cs typeface="Arial" panose="020B0604020202020204" pitchFamily="34" charset="0"/>
              </a:rPr>
              <a:t>Постуральный контроль</a:t>
            </a:r>
            <a:br>
              <a:rPr lang="ru-RU" altLang="x-none" sz="2200" dirty="0">
                <a:solidFill>
                  <a:srgbClr val="FFFFFF"/>
                </a:solidFill>
                <a:cs typeface="Arial" panose="020B0604020202020204" pitchFamily="34" charset="0"/>
              </a:rPr>
            </a:br>
            <a:r>
              <a:rPr lang="ru-RU" altLang="x-none" sz="2200" dirty="0">
                <a:solidFill>
                  <a:srgbClr val="FFFFFF"/>
                </a:solidFill>
                <a:cs typeface="Arial" panose="020B0604020202020204" pitchFamily="34" charset="0"/>
              </a:rPr>
              <a:t>на основе биологической обратной связи (визуальной и </a:t>
            </a:r>
            <a:r>
              <a:rPr lang="ru-RU" altLang="x-none" sz="2200" dirty="0" err="1">
                <a:solidFill>
                  <a:srgbClr val="FFFFFF"/>
                </a:solidFill>
                <a:cs typeface="Arial" panose="020B0604020202020204" pitchFamily="34" charset="0"/>
              </a:rPr>
              <a:t>аккустической</a:t>
            </a:r>
            <a:r>
              <a:rPr lang="ru-RU" altLang="x-none" sz="2200" dirty="0">
                <a:solidFill>
                  <a:srgbClr val="FFFFFF"/>
                </a:solidFill>
                <a:cs typeface="Arial" panose="020B0604020202020204" pitchFamily="34" charset="0"/>
              </a:rPr>
              <a:t>)</a:t>
            </a:r>
            <a:br>
              <a:rPr lang="ru-RU" altLang="x-none" sz="2200" dirty="0">
                <a:solidFill>
                  <a:srgbClr val="FFFFFF"/>
                </a:solidFill>
                <a:cs typeface="Arial" panose="020B0604020202020204" pitchFamily="34" charset="0"/>
              </a:rPr>
            </a:br>
            <a:r>
              <a:rPr lang="ru-RU" altLang="x-none" sz="2200" dirty="0">
                <a:solidFill>
                  <a:srgbClr val="FFFFFF"/>
                </a:solidFill>
                <a:cs typeface="Arial" panose="020B0604020202020204" pitchFamily="34" charset="0"/>
              </a:rPr>
              <a:t>на аппарате 3</a:t>
            </a:r>
            <a:r>
              <a:rPr lang="en-US" altLang="x-none" sz="2200" dirty="0">
                <a:solidFill>
                  <a:srgbClr val="FFFFFF"/>
                </a:solidFill>
                <a:cs typeface="Arial" panose="020B0604020202020204" pitchFamily="34" charset="0"/>
              </a:rPr>
              <a:t>D</a:t>
            </a:r>
            <a:r>
              <a:rPr lang="ru-RU" altLang="x-none" sz="2200" dirty="0">
                <a:solidFill>
                  <a:srgbClr val="FFFFFF"/>
                </a:solidFill>
                <a:cs typeface="Arial" panose="020B0604020202020204" pitchFamily="34" charset="0"/>
              </a:rPr>
              <a:t>-</a:t>
            </a:r>
            <a:r>
              <a:rPr lang="en-US" altLang="x-none" sz="2200" dirty="0">
                <a:solidFill>
                  <a:srgbClr val="FFFFFF"/>
                </a:solidFill>
                <a:cs typeface="Arial" panose="020B0604020202020204" pitchFamily="34" charset="0"/>
              </a:rPr>
              <a:t>NEWTON</a:t>
            </a:r>
            <a:endParaRPr lang="ru-RU" altLang="x-none" sz="22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295F387-D93A-4AAB-AB6F-31128715A2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57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1920" y="848179"/>
            <a:ext cx="5161642" cy="516164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72A64BD8-E4E4-4E14-A2CE-749CDC742C69}"/>
              </a:ext>
            </a:extLst>
          </p:cNvPr>
          <p:cNvSpPr/>
          <p:nvPr/>
        </p:nvSpPr>
        <p:spPr>
          <a:xfrm>
            <a:off x="0" y="2708920"/>
            <a:ext cx="9144000" cy="414908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195" name="Text Box 2">
            <a:extLst>
              <a:ext uri="{FF2B5EF4-FFF2-40B4-BE49-F238E27FC236}">
                <a16:creationId xmlns:a16="http://schemas.microsoft.com/office/drawing/2014/main" xmlns="" id="{9C522B46-3AF1-4CFF-A703-79A10A92F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113" y="692696"/>
            <a:ext cx="7471295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indent="180975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5675"/>
              </a:spcBef>
              <a:spcAft>
                <a:spcPts val="3413"/>
              </a:spcAft>
              <a:buClrTx/>
            </a:pPr>
            <a:r>
              <a:rPr lang="ru-RU" altLang="x-none" sz="1900" b="0" dirty="0">
                <a:ea typeface="Tahoma" panose="020B0604030504040204" pitchFamily="34" charset="0"/>
                <a:cs typeface="Arial" panose="020B0604020202020204" pitchFamily="34" charset="0"/>
              </a:rPr>
              <a:t>Вашему вниманию будут представлены два инновационных роботизированных комплекса для лечения, профилактики заболеваний  позвоночника, опорно-двигательного аппарата</a:t>
            </a:r>
            <a:r>
              <a:rPr lang="en-US" altLang="x-none" sz="1900" b="0" dirty="0">
                <a:ea typeface="Tahoma" panose="020B0604030504040204" pitchFamily="34" charset="0"/>
                <a:cs typeface="Arial" panose="020B0604020202020204" pitchFamily="34" charset="0"/>
              </a:rPr>
              <a:t/>
            </a:r>
            <a:br>
              <a:rPr lang="en-US" altLang="x-none" sz="1900" b="0" dirty="0"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ru-RU" altLang="x-none" sz="1900" b="0" dirty="0">
                <a:ea typeface="Tahoma" panose="020B0604030504040204" pitchFamily="34" charset="0"/>
                <a:cs typeface="Arial" panose="020B0604020202020204" pitchFamily="34" charset="0"/>
              </a:rPr>
              <a:t>и укрепления мышечного корсета.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07E2A16-79CD-4388-89BC-CCFEB2C947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57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1448780"/>
            <a:ext cx="4392488" cy="43924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C48BA63-02E5-4B38-AF20-286FA48E01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379" b="18732"/>
          <a:stretch/>
        </p:blipFill>
        <p:spPr>
          <a:xfrm>
            <a:off x="91769" y="2868214"/>
            <a:ext cx="4480231" cy="245919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0734F5E-59D6-4889-A8E0-8AC875A55C55}"/>
              </a:ext>
            </a:extLst>
          </p:cNvPr>
          <p:cNvSpPr/>
          <p:nvPr/>
        </p:nvSpPr>
        <p:spPr>
          <a:xfrm>
            <a:off x="163777" y="548669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x-none" b="0" dirty="0" err="1">
                <a:solidFill>
                  <a:schemeClr val="tx1"/>
                </a:solidFill>
                <a:cs typeface="Arial" panose="020B0604020202020204" pitchFamily="34" charset="0"/>
              </a:rPr>
              <a:t>Тракционно-экстензионная</a:t>
            </a:r>
            <a:r>
              <a:rPr lang="ru-RU" altLang="x-none" b="0" dirty="0">
                <a:solidFill>
                  <a:schemeClr val="tx1"/>
                </a:solidFill>
                <a:cs typeface="Arial" panose="020B0604020202020204" pitchFamily="34" charset="0"/>
              </a:rPr>
              <a:t> роботизированная система</a:t>
            </a:r>
            <a:r>
              <a:rPr lang="en-US" altLang="x-none" b="0" dirty="0">
                <a:solidFill>
                  <a:schemeClr val="tx1"/>
                </a:solidFill>
                <a:cs typeface="Arial" panose="020B0604020202020204" pitchFamily="34" charset="0"/>
              </a:rPr>
              <a:t/>
            </a:r>
            <a:br>
              <a:rPr lang="en-US" altLang="x-none" b="0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en-US" altLang="x-none" dirty="0">
                <a:solidFill>
                  <a:schemeClr val="tx1"/>
                </a:solidFill>
                <a:cs typeface="Arial" panose="020B0604020202020204" pitchFamily="34" charset="0"/>
              </a:rPr>
              <a:t>KINETRAC KNX 7000 </a:t>
            </a:r>
            <a:endParaRPr lang="x-none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F05D3B9F-E472-4178-84AA-C20BF1904447}"/>
              </a:ext>
            </a:extLst>
          </p:cNvPr>
          <p:cNvSpPr/>
          <p:nvPr/>
        </p:nvSpPr>
        <p:spPr>
          <a:xfrm>
            <a:off x="5051888" y="5490861"/>
            <a:ext cx="34787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ClrTx/>
              <a:buFontTx/>
              <a:buNone/>
            </a:pPr>
            <a:r>
              <a:rPr lang="ru-RU" altLang="x-none" b="0" dirty="0">
                <a:solidFill>
                  <a:schemeClr val="tx1"/>
                </a:solidFill>
                <a:cs typeface="Arial" panose="020B0604020202020204" pitchFamily="34" charset="0"/>
              </a:rPr>
              <a:t>Роботизированная система гравитационного тренинга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x-none" dirty="0">
                <a:solidFill>
                  <a:schemeClr val="tx1"/>
                </a:solidFill>
                <a:cs typeface="Arial" panose="020B0604020202020204" pitchFamily="34" charset="0"/>
              </a:rPr>
              <a:t>3</a:t>
            </a:r>
            <a:r>
              <a:rPr lang="en-US" altLang="x-none" dirty="0">
                <a:solidFill>
                  <a:schemeClr val="tx1"/>
                </a:solidFill>
                <a:cs typeface="Arial" panose="020B0604020202020204" pitchFamily="34" charset="0"/>
              </a:rPr>
              <a:t>D NEWTON</a:t>
            </a:r>
            <a:endParaRPr lang="ru-RU" altLang="x-none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>
            <a:extLst>
              <a:ext uri="{FF2B5EF4-FFF2-40B4-BE49-F238E27FC236}">
                <a16:creationId xmlns:a16="http://schemas.microsoft.com/office/drawing/2014/main" xmlns="" id="{3F5236E0-8A0E-4E80-94EE-11A59F34F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195789"/>
            <a:ext cx="3517547" cy="3753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</a:pPr>
            <a:r>
              <a:rPr lang="ru-RU" altLang="x-none" sz="1700" b="0" dirty="0">
                <a:solidFill>
                  <a:schemeClr val="tx1"/>
                </a:solidFill>
                <a:cs typeface="Arial" panose="020B0604020202020204" pitchFamily="34" charset="0"/>
              </a:rPr>
              <a:t>Пояснично-тазовая устойчивость зависит от мышц туловища (глобальных и локальных мышц).</a:t>
            </a:r>
          </a:p>
          <a:p>
            <a:pPr eaLnBrk="1" hangingPunct="1">
              <a:buClrTx/>
            </a:pPr>
            <a:endParaRPr lang="ru-RU" altLang="x-none" sz="1700" b="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 hangingPunct="1">
              <a:buClrTx/>
            </a:pPr>
            <a:r>
              <a:rPr lang="ru-RU" altLang="x-none" sz="1700" b="0" dirty="0">
                <a:solidFill>
                  <a:schemeClr val="tx1"/>
                </a:solidFill>
                <a:cs typeface="Arial" panose="020B0604020202020204" pitchFamily="34" charset="0"/>
              </a:rPr>
              <a:t>Неустойчивость туловища может вызывать боль в пояснице.</a:t>
            </a:r>
          </a:p>
          <a:p>
            <a:pPr eaLnBrk="1" hangingPunct="1">
              <a:buClrTx/>
            </a:pPr>
            <a:endParaRPr lang="ru-RU" altLang="x-none" sz="1700" b="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 hangingPunct="1">
              <a:buClrTx/>
            </a:pPr>
            <a:r>
              <a:rPr lang="ru-RU" altLang="x-none" sz="1700" b="0" dirty="0">
                <a:solidFill>
                  <a:schemeClr val="tx1"/>
                </a:solidFill>
                <a:cs typeface="Arial" panose="020B0604020202020204" pitchFamily="34" charset="0"/>
              </a:rPr>
              <a:t>Укрепление пояснично-тазовых мышц важно не только для лечения болей в пояснице,        но и для предотвращения данных болей.</a:t>
            </a:r>
          </a:p>
        </p:txBody>
      </p:sp>
      <p:pic>
        <p:nvPicPr>
          <p:cNvPr id="40963" name="Picture 2">
            <a:extLst>
              <a:ext uri="{FF2B5EF4-FFF2-40B4-BE49-F238E27FC236}">
                <a16:creationId xmlns:a16="http://schemas.microsoft.com/office/drawing/2014/main" xmlns="" id="{14F65843-1BD2-4B61-8036-81476FBFD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656"/>
          <a:stretch>
            <a:fillRect/>
          </a:stretch>
        </p:blipFill>
        <p:spPr bwMode="auto">
          <a:xfrm>
            <a:off x="4032445" y="1844824"/>
            <a:ext cx="5114304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r="1265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E4343DA-448B-4BBA-A934-ABB19DC2B5DD}"/>
              </a:ext>
            </a:extLst>
          </p:cNvPr>
          <p:cNvSpPr/>
          <p:nvPr/>
        </p:nvSpPr>
        <p:spPr>
          <a:xfrm>
            <a:off x="467544" y="476672"/>
            <a:ext cx="70567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ClrTx/>
              <a:buFontTx/>
              <a:buNone/>
            </a:pPr>
            <a:r>
              <a:rPr lang="en-US" altLang="x-none" sz="2400" dirty="0">
                <a:solidFill>
                  <a:srgbClr val="00297A"/>
                </a:solidFill>
                <a:cs typeface="Arial" panose="020B0604020202020204" pitchFamily="34" charset="0"/>
              </a:rPr>
              <a:t>3D-NEWTON</a:t>
            </a:r>
            <a:r>
              <a:rPr lang="ru-RU" altLang="x-none" sz="2400" dirty="0">
                <a:solidFill>
                  <a:srgbClr val="00297A"/>
                </a:solidFill>
                <a:cs typeface="Arial" panose="020B0604020202020204" pitchFamily="34" charset="0"/>
              </a:rPr>
              <a:t> разработан для лечения</a:t>
            </a:r>
            <a:r>
              <a:rPr lang="en-US" altLang="x-none" sz="2400" dirty="0">
                <a:solidFill>
                  <a:srgbClr val="00297A"/>
                </a:solidFill>
                <a:cs typeface="Arial" panose="020B0604020202020204" pitchFamily="34" charset="0"/>
              </a:rPr>
              <a:t/>
            </a:r>
            <a:br>
              <a:rPr lang="en-US" altLang="x-none" sz="2400" dirty="0">
                <a:solidFill>
                  <a:srgbClr val="00297A"/>
                </a:solidFill>
                <a:cs typeface="Arial" panose="020B0604020202020204" pitchFamily="34" charset="0"/>
              </a:rPr>
            </a:br>
            <a:r>
              <a:rPr lang="ru-RU" altLang="x-none" sz="2400" dirty="0">
                <a:solidFill>
                  <a:srgbClr val="00297A"/>
                </a:solidFill>
                <a:cs typeface="Arial" panose="020B0604020202020204" pitchFamily="34" charset="0"/>
              </a:rPr>
              <a:t>и профилактики болей в пояснице, вызванных неустойчивостью позвоночника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95AD28B6-7F1D-4ECB-AB8E-4077052A5AF1}"/>
              </a:ext>
            </a:extLst>
          </p:cNvPr>
          <p:cNvSpPr/>
          <p:nvPr/>
        </p:nvSpPr>
        <p:spPr>
          <a:xfrm>
            <a:off x="0" y="2423382"/>
            <a:ext cx="315144" cy="539064"/>
          </a:xfrm>
          <a:prstGeom prst="rect">
            <a:avLst/>
          </a:prstGeom>
          <a:solidFill>
            <a:srgbClr val="0029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7728C8DC-E8A0-4F31-983A-8DE6D3B184D5}"/>
              </a:ext>
            </a:extLst>
          </p:cNvPr>
          <p:cNvSpPr/>
          <p:nvPr/>
        </p:nvSpPr>
        <p:spPr>
          <a:xfrm>
            <a:off x="0" y="3717032"/>
            <a:ext cx="315144" cy="539064"/>
          </a:xfrm>
          <a:prstGeom prst="rect">
            <a:avLst/>
          </a:prstGeom>
          <a:solidFill>
            <a:srgbClr val="0029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1CF6B12-824E-499F-99D3-25D5A5685423}"/>
              </a:ext>
            </a:extLst>
          </p:cNvPr>
          <p:cNvSpPr/>
          <p:nvPr/>
        </p:nvSpPr>
        <p:spPr>
          <a:xfrm>
            <a:off x="0" y="5010682"/>
            <a:ext cx="315144" cy="539064"/>
          </a:xfrm>
          <a:prstGeom prst="rect">
            <a:avLst/>
          </a:prstGeom>
          <a:solidFill>
            <a:srgbClr val="0029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445EE24D-440A-473C-A1EC-E84DA153F7E9}"/>
              </a:ext>
            </a:extLst>
          </p:cNvPr>
          <p:cNvCxnSpPr>
            <a:cxnSpLocks/>
          </p:cNvCxnSpPr>
          <p:nvPr/>
        </p:nvCxnSpPr>
        <p:spPr>
          <a:xfrm>
            <a:off x="-144463" y="332656"/>
            <a:ext cx="7452767" cy="0"/>
          </a:xfrm>
          <a:prstGeom prst="line">
            <a:avLst/>
          </a:prstGeom>
          <a:ln cap="rnd">
            <a:solidFill>
              <a:srgbClr val="00297A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>
            <a:extLst>
              <a:ext uri="{FF2B5EF4-FFF2-40B4-BE49-F238E27FC236}">
                <a16:creationId xmlns:a16="http://schemas.microsoft.com/office/drawing/2014/main" xmlns="" id="{182A9145-944F-46FA-ADD2-27658D67EF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3829" t="-6181" r="-23829" b="-15861"/>
          <a:stretch/>
        </p:blipFill>
        <p:spPr bwMode="auto">
          <a:xfrm>
            <a:off x="-17572" y="1556792"/>
            <a:ext cx="9144000" cy="5445224"/>
          </a:xfrm>
          <a:prstGeom prst="rect">
            <a:avLst/>
          </a:prstGeom>
          <a:pattFill prst="pct5">
            <a:fgClr>
              <a:srgbClr val="F8F8F8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011" name="Rectangle 2">
            <a:extLst>
              <a:ext uri="{FF2B5EF4-FFF2-40B4-BE49-F238E27FC236}">
                <a16:creationId xmlns:a16="http://schemas.microsoft.com/office/drawing/2014/main" xmlns="" id="{4C908B56-531B-45FB-AC50-5BEB5AC06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6114" y="1748706"/>
            <a:ext cx="4211772" cy="3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x-none" sz="1600" b="0" dirty="0">
                <a:solidFill>
                  <a:schemeClr val="tx1"/>
                </a:solidFill>
                <a:cs typeface="Arial" panose="020B0604020202020204" pitchFamily="34" charset="0"/>
              </a:rPr>
              <a:t>Подсистема контроля (нервный контроль)</a:t>
            </a:r>
          </a:p>
        </p:txBody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xmlns="" id="{50239E74-146E-4F4F-A96D-1AE5B9069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3652406"/>
            <a:ext cx="2390311" cy="829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x-none" sz="1600" b="0" dirty="0">
                <a:solidFill>
                  <a:schemeClr val="tx1"/>
                </a:solidFill>
                <a:cs typeface="Arial" panose="020B0604020202020204" pitchFamily="34" charset="0"/>
              </a:rPr>
              <a:t>Пассивная подсистема</a:t>
            </a:r>
          </a:p>
          <a:p>
            <a:pPr eaLnBrk="1" hangingPunct="1">
              <a:buClrTx/>
              <a:buFontTx/>
              <a:buNone/>
            </a:pPr>
            <a:r>
              <a:rPr lang="ru-RU" altLang="x-none" sz="1600" b="0" dirty="0">
                <a:solidFill>
                  <a:schemeClr val="tx1"/>
                </a:solidFill>
                <a:cs typeface="Arial" panose="020B0604020202020204" pitchFamily="34" charset="0"/>
              </a:rPr>
              <a:t>(позвонки, суставы,</a:t>
            </a:r>
          </a:p>
          <a:p>
            <a:pPr eaLnBrk="1" hangingPunct="1">
              <a:buClrTx/>
              <a:buFontTx/>
              <a:buNone/>
            </a:pPr>
            <a:r>
              <a:rPr lang="ru-RU" altLang="x-none" sz="1600" b="0" dirty="0">
                <a:solidFill>
                  <a:schemeClr val="tx1"/>
                </a:solidFill>
                <a:cs typeface="Arial" panose="020B0604020202020204" pitchFamily="34" charset="0"/>
              </a:rPr>
              <a:t>диски, связки)</a:t>
            </a:r>
          </a:p>
        </p:txBody>
      </p:sp>
      <p:sp>
        <p:nvSpPr>
          <p:cNvPr id="43013" name="Rectangle 4">
            <a:extLst>
              <a:ext uri="{FF2B5EF4-FFF2-40B4-BE49-F238E27FC236}">
                <a16:creationId xmlns:a16="http://schemas.microsoft.com/office/drawing/2014/main" xmlns="" id="{25C2441F-5C43-4296-BC6E-5DE186551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128" y="3652406"/>
            <a:ext cx="2663825" cy="829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r>
              <a:rPr lang="ru-RU" altLang="x-none" sz="1600" b="0" dirty="0">
                <a:solidFill>
                  <a:schemeClr val="tx1"/>
                </a:solidFill>
                <a:cs typeface="Arial" panose="020B0604020202020204" pitchFamily="34" charset="0"/>
              </a:rPr>
              <a:t>Активная подсистема</a:t>
            </a:r>
          </a:p>
          <a:p>
            <a:pPr algn="r" eaLnBrk="1" hangingPunct="1">
              <a:buClrTx/>
              <a:buFontTx/>
              <a:buNone/>
            </a:pPr>
            <a:r>
              <a:rPr lang="ru-RU" altLang="x-none" sz="1600" b="0" dirty="0">
                <a:solidFill>
                  <a:schemeClr val="tx1"/>
                </a:solidFill>
                <a:cs typeface="Arial" panose="020B0604020202020204" pitchFamily="34" charset="0"/>
              </a:rPr>
              <a:t>(мышцы туловища</a:t>
            </a:r>
            <a:endParaRPr lang="en-US" altLang="x-none" sz="1600" b="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r" eaLnBrk="1" hangingPunct="1">
              <a:buClrTx/>
              <a:buFontTx/>
              <a:buNone/>
            </a:pPr>
            <a:r>
              <a:rPr lang="ru-RU" altLang="x-none" sz="1600" b="0" dirty="0">
                <a:solidFill>
                  <a:schemeClr val="tx1"/>
                </a:solidFill>
                <a:cs typeface="Arial" panose="020B0604020202020204" pitchFamily="34" charset="0"/>
              </a:rPr>
              <a:t> и таза)                   </a:t>
            </a:r>
          </a:p>
        </p:txBody>
      </p:sp>
      <p:sp>
        <p:nvSpPr>
          <p:cNvPr id="43014" name="Rectangle 5">
            <a:extLst>
              <a:ext uri="{FF2B5EF4-FFF2-40B4-BE49-F238E27FC236}">
                <a16:creationId xmlns:a16="http://schemas.microsoft.com/office/drawing/2014/main" xmlns="" id="{2A7D6DAD-AD12-4FB0-BC01-22BFA9AF9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9229" y="404367"/>
            <a:ext cx="6525542" cy="829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x-none" sz="2400" dirty="0">
                <a:cs typeface="Arial" panose="020B0604020202020204" pitchFamily="34" charset="0"/>
              </a:rPr>
              <a:t>Устойчивость позвоночника зависит</a:t>
            </a:r>
            <a:r>
              <a:rPr lang="en-US" altLang="x-none" sz="2400" dirty="0">
                <a:cs typeface="Arial" panose="020B0604020202020204" pitchFamily="34" charset="0"/>
              </a:rPr>
              <a:t/>
            </a:r>
            <a:br>
              <a:rPr lang="en-US" altLang="x-none" sz="2400" dirty="0">
                <a:cs typeface="Arial" panose="020B0604020202020204" pitchFamily="34" charset="0"/>
              </a:rPr>
            </a:br>
            <a:r>
              <a:rPr lang="ru-RU" altLang="x-none" sz="2400" dirty="0">
                <a:cs typeface="Arial" panose="020B0604020202020204" pitchFamily="34" charset="0"/>
              </a:rPr>
              <a:t>от трёх подсистем (</a:t>
            </a:r>
            <a:r>
              <a:rPr lang="ru-RU" altLang="x-none" sz="2400" dirty="0" err="1">
                <a:cs typeface="Arial" panose="020B0604020202020204" pitchFamily="34" charset="0"/>
              </a:rPr>
              <a:t>Panjabi</a:t>
            </a:r>
            <a:r>
              <a:rPr lang="ru-RU" altLang="x-none" sz="2400" dirty="0">
                <a:cs typeface="Arial" panose="020B0604020202020204" pitchFamily="34" charset="0"/>
              </a:rPr>
              <a:t>, 1992)</a:t>
            </a:r>
          </a:p>
        </p:txBody>
      </p:sp>
      <p:sp>
        <p:nvSpPr>
          <p:cNvPr id="43015" name="Rectangle 6">
            <a:extLst>
              <a:ext uri="{FF2B5EF4-FFF2-40B4-BE49-F238E27FC236}">
                <a16:creationId xmlns:a16="http://schemas.microsoft.com/office/drawing/2014/main" xmlns="" id="{A7050FA3-179C-4EBA-B495-90B4CBD261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720" y="4581128"/>
            <a:ext cx="1065854" cy="1367979"/>
          </a:xfrm>
          <a:prstGeom prst="rect">
            <a:avLst/>
          </a:prstGeom>
          <a:solidFill>
            <a:srgbClr val="FFFFFF"/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x-none" altLang="x-none">
              <a:cs typeface="Arial" panose="020B0604020202020204" pitchFamily="34" charset="0"/>
            </a:endParaRPr>
          </a:p>
        </p:txBody>
      </p:sp>
      <p:pic>
        <p:nvPicPr>
          <p:cNvPr id="43016" name="Picture 7">
            <a:extLst>
              <a:ext uri="{FF2B5EF4-FFF2-40B4-BE49-F238E27FC236}">
                <a16:creationId xmlns:a16="http://schemas.microsoft.com/office/drawing/2014/main" xmlns="" id="{3775DDC3-A666-477F-AB66-7ACC5AD47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87" r="4044"/>
          <a:stretch>
            <a:fillRect/>
          </a:stretch>
        </p:blipFill>
        <p:spPr bwMode="auto">
          <a:xfrm>
            <a:off x="2065986" y="4715406"/>
            <a:ext cx="1104900" cy="112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7887" r="404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>
            <a:extLst>
              <a:ext uri="{FF2B5EF4-FFF2-40B4-BE49-F238E27FC236}">
                <a16:creationId xmlns:a16="http://schemas.microsoft.com/office/drawing/2014/main" xmlns="" id="{E36E8348-1E1E-4890-918F-B39633A44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7606" y="276225"/>
            <a:ext cx="42687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x-none" sz="2400" dirty="0">
                <a:cs typeface="Arial" panose="020B0604020202020204" pitchFamily="34" charset="0"/>
              </a:rPr>
              <a:t>АКТИВНАЯ ПОДСИСТЕМА</a:t>
            </a:r>
          </a:p>
        </p:txBody>
      </p:sp>
      <p:grpSp>
        <p:nvGrpSpPr>
          <p:cNvPr id="45059" name="Group 2">
            <a:extLst>
              <a:ext uri="{FF2B5EF4-FFF2-40B4-BE49-F238E27FC236}">
                <a16:creationId xmlns:a16="http://schemas.microsoft.com/office/drawing/2014/main" xmlns="" id="{02E8859B-642E-4B73-A8AF-BCEB3482274E}"/>
              </a:ext>
            </a:extLst>
          </p:cNvPr>
          <p:cNvGrpSpPr>
            <a:grpSpLocks/>
          </p:cNvGrpSpPr>
          <p:nvPr/>
        </p:nvGrpSpPr>
        <p:grpSpPr bwMode="auto">
          <a:xfrm>
            <a:off x="585788" y="1060685"/>
            <a:ext cx="7908925" cy="3376613"/>
            <a:chOff x="369" y="504"/>
            <a:chExt cx="4982" cy="2127"/>
          </a:xfrm>
        </p:grpSpPr>
        <p:sp>
          <p:nvSpPr>
            <p:cNvPr id="45061" name="Rectangle 3">
              <a:extLst>
                <a:ext uri="{FF2B5EF4-FFF2-40B4-BE49-F238E27FC236}">
                  <a16:creationId xmlns:a16="http://schemas.microsoft.com/office/drawing/2014/main" xmlns="" id="{F003D43A-AC94-4149-8248-E5AFFF281A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" y="647"/>
              <a:ext cx="1990" cy="1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160" tIns="46080" rIns="92160" bIns="46080">
              <a:spAutoFit/>
            </a:bodyPr>
            <a:lstStyle>
              <a:lvl1pPr marL="215900" indent="-215900"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144838" algn="l"/>
                  <a:tab pos="3594100" algn="l"/>
                  <a:tab pos="4043363" algn="l"/>
                  <a:tab pos="4492625" algn="l"/>
                  <a:tab pos="4941888" algn="l"/>
                  <a:tab pos="5391150" algn="l"/>
                  <a:tab pos="5840413" algn="l"/>
                  <a:tab pos="6289675" algn="l"/>
                  <a:tab pos="6738938" algn="l"/>
                  <a:tab pos="7188200" algn="l"/>
                  <a:tab pos="7637463" algn="l"/>
                  <a:tab pos="8086725" algn="l"/>
                  <a:tab pos="8535988" algn="l"/>
                  <a:tab pos="8985250" algn="l"/>
                  <a:tab pos="9434513" algn="l"/>
                  <a:tab pos="9883775" algn="l"/>
                  <a:tab pos="10333038" algn="l"/>
                  <a:tab pos="10782300" algn="l"/>
                </a:tabLst>
                <a:defRPr b="1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144838" algn="l"/>
                  <a:tab pos="3594100" algn="l"/>
                  <a:tab pos="4043363" algn="l"/>
                  <a:tab pos="4492625" algn="l"/>
                  <a:tab pos="4941888" algn="l"/>
                  <a:tab pos="5391150" algn="l"/>
                  <a:tab pos="5840413" algn="l"/>
                  <a:tab pos="6289675" algn="l"/>
                  <a:tab pos="6738938" algn="l"/>
                  <a:tab pos="7188200" algn="l"/>
                  <a:tab pos="7637463" algn="l"/>
                  <a:tab pos="8086725" algn="l"/>
                  <a:tab pos="8535988" algn="l"/>
                  <a:tab pos="8985250" algn="l"/>
                  <a:tab pos="9434513" algn="l"/>
                  <a:tab pos="9883775" algn="l"/>
                  <a:tab pos="10333038" algn="l"/>
                  <a:tab pos="10782300" algn="l"/>
                </a:tabLst>
                <a:defRPr b="1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144838" algn="l"/>
                  <a:tab pos="3594100" algn="l"/>
                  <a:tab pos="4043363" algn="l"/>
                  <a:tab pos="4492625" algn="l"/>
                  <a:tab pos="4941888" algn="l"/>
                  <a:tab pos="5391150" algn="l"/>
                  <a:tab pos="5840413" algn="l"/>
                  <a:tab pos="6289675" algn="l"/>
                  <a:tab pos="6738938" algn="l"/>
                  <a:tab pos="7188200" algn="l"/>
                  <a:tab pos="7637463" algn="l"/>
                  <a:tab pos="8086725" algn="l"/>
                  <a:tab pos="8535988" algn="l"/>
                  <a:tab pos="8985250" algn="l"/>
                  <a:tab pos="9434513" algn="l"/>
                  <a:tab pos="9883775" algn="l"/>
                  <a:tab pos="10333038" algn="l"/>
                  <a:tab pos="10782300" algn="l"/>
                </a:tabLst>
                <a:defRPr b="1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144838" algn="l"/>
                  <a:tab pos="3594100" algn="l"/>
                  <a:tab pos="4043363" algn="l"/>
                  <a:tab pos="4492625" algn="l"/>
                  <a:tab pos="4941888" algn="l"/>
                  <a:tab pos="5391150" algn="l"/>
                  <a:tab pos="5840413" algn="l"/>
                  <a:tab pos="6289675" algn="l"/>
                  <a:tab pos="6738938" algn="l"/>
                  <a:tab pos="7188200" algn="l"/>
                  <a:tab pos="7637463" algn="l"/>
                  <a:tab pos="8086725" algn="l"/>
                  <a:tab pos="8535988" algn="l"/>
                  <a:tab pos="8985250" algn="l"/>
                  <a:tab pos="9434513" algn="l"/>
                  <a:tab pos="9883775" algn="l"/>
                  <a:tab pos="10333038" algn="l"/>
                  <a:tab pos="10782300" algn="l"/>
                </a:tabLst>
                <a:defRPr b="1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144838" algn="l"/>
                  <a:tab pos="3594100" algn="l"/>
                  <a:tab pos="4043363" algn="l"/>
                  <a:tab pos="4492625" algn="l"/>
                  <a:tab pos="4941888" algn="l"/>
                  <a:tab pos="5391150" algn="l"/>
                  <a:tab pos="5840413" algn="l"/>
                  <a:tab pos="6289675" algn="l"/>
                  <a:tab pos="6738938" algn="l"/>
                  <a:tab pos="7188200" algn="l"/>
                  <a:tab pos="7637463" algn="l"/>
                  <a:tab pos="8086725" algn="l"/>
                  <a:tab pos="8535988" algn="l"/>
                  <a:tab pos="8985250" algn="l"/>
                  <a:tab pos="9434513" algn="l"/>
                  <a:tab pos="9883775" algn="l"/>
                  <a:tab pos="10333038" algn="l"/>
                  <a:tab pos="10782300" algn="l"/>
                </a:tabLst>
                <a:defRPr b="1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144838" algn="l"/>
                  <a:tab pos="3594100" algn="l"/>
                  <a:tab pos="4043363" algn="l"/>
                  <a:tab pos="4492625" algn="l"/>
                  <a:tab pos="4941888" algn="l"/>
                  <a:tab pos="5391150" algn="l"/>
                  <a:tab pos="5840413" algn="l"/>
                  <a:tab pos="6289675" algn="l"/>
                  <a:tab pos="6738938" algn="l"/>
                  <a:tab pos="7188200" algn="l"/>
                  <a:tab pos="7637463" algn="l"/>
                  <a:tab pos="8086725" algn="l"/>
                  <a:tab pos="8535988" algn="l"/>
                  <a:tab pos="8985250" algn="l"/>
                  <a:tab pos="9434513" algn="l"/>
                  <a:tab pos="9883775" algn="l"/>
                  <a:tab pos="10333038" algn="l"/>
                  <a:tab pos="10782300" algn="l"/>
                </a:tabLst>
                <a:defRPr b="1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144838" algn="l"/>
                  <a:tab pos="3594100" algn="l"/>
                  <a:tab pos="4043363" algn="l"/>
                  <a:tab pos="4492625" algn="l"/>
                  <a:tab pos="4941888" algn="l"/>
                  <a:tab pos="5391150" algn="l"/>
                  <a:tab pos="5840413" algn="l"/>
                  <a:tab pos="6289675" algn="l"/>
                  <a:tab pos="6738938" algn="l"/>
                  <a:tab pos="7188200" algn="l"/>
                  <a:tab pos="7637463" algn="l"/>
                  <a:tab pos="8086725" algn="l"/>
                  <a:tab pos="8535988" algn="l"/>
                  <a:tab pos="8985250" algn="l"/>
                  <a:tab pos="9434513" algn="l"/>
                  <a:tab pos="9883775" algn="l"/>
                  <a:tab pos="10333038" algn="l"/>
                  <a:tab pos="10782300" algn="l"/>
                </a:tabLst>
                <a:defRPr b="1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144838" algn="l"/>
                  <a:tab pos="3594100" algn="l"/>
                  <a:tab pos="4043363" algn="l"/>
                  <a:tab pos="4492625" algn="l"/>
                  <a:tab pos="4941888" algn="l"/>
                  <a:tab pos="5391150" algn="l"/>
                  <a:tab pos="5840413" algn="l"/>
                  <a:tab pos="6289675" algn="l"/>
                  <a:tab pos="6738938" algn="l"/>
                  <a:tab pos="7188200" algn="l"/>
                  <a:tab pos="7637463" algn="l"/>
                  <a:tab pos="8086725" algn="l"/>
                  <a:tab pos="8535988" algn="l"/>
                  <a:tab pos="8985250" algn="l"/>
                  <a:tab pos="9434513" algn="l"/>
                  <a:tab pos="9883775" algn="l"/>
                  <a:tab pos="10333038" algn="l"/>
                  <a:tab pos="10782300" algn="l"/>
                </a:tabLst>
                <a:defRPr b="1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144838" algn="l"/>
                  <a:tab pos="3594100" algn="l"/>
                  <a:tab pos="4043363" algn="l"/>
                  <a:tab pos="4492625" algn="l"/>
                  <a:tab pos="4941888" algn="l"/>
                  <a:tab pos="5391150" algn="l"/>
                  <a:tab pos="5840413" algn="l"/>
                  <a:tab pos="6289675" algn="l"/>
                  <a:tab pos="6738938" algn="l"/>
                  <a:tab pos="7188200" algn="l"/>
                  <a:tab pos="7637463" algn="l"/>
                  <a:tab pos="8086725" algn="l"/>
                  <a:tab pos="8535988" algn="l"/>
                  <a:tab pos="8985250" algn="l"/>
                  <a:tab pos="9434513" algn="l"/>
                  <a:tab pos="9883775" algn="l"/>
                  <a:tab pos="10333038" algn="l"/>
                  <a:tab pos="10782300" algn="l"/>
                </a:tabLst>
                <a:defRPr b="1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ru-RU" altLang="x-none" sz="1400" b="0" dirty="0">
                  <a:cs typeface="Arial" panose="020B0604020202020204" pitchFamily="34" charset="0"/>
                </a:rPr>
                <a:t>Главный </a:t>
              </a:r>
              <a:r>
                <a:rPr lang="ru-RU" altLang="x-none" sz="1400" b="0" dirty="0" err="1">
                  <a:cs typeface="Arial" panose="020B0604020202020204" pitchFamily="34" charset="0"/>
                </a:rPr>
                <a:t>мобилизатор</a:t>
              </a:r>
              <a:endParaRPr lang="ru-RU" altLang="x-none" sz="1400" b="0" dirty="0">
                <a:cs typeface="Arial" panose="020B0604020202020204" pitchFamily="34" charset="0"/>
              </a:endParaRPr>
            </a:p>
            <a:p>
              <a:pPr algn="ctr" eaLnBrk="1" hangingPunct="1">
                <a:buClrTx/>
                <a:buFontTx/>
                <a:buNone/>
              </a:pPr>
              <a:endParaRPr lang="ru-RU" altLang="x-none" sz="1400" b="0" dirty="0">
                <a:cs typeface="Arial" panose="020B0604020202020204" pitchFamily="34" charset="0"/>
              </a:endParaRPr>
            </a:p>
            <a:p>
              <a:pPr marL="0" indent="0" algn="ctr" eaLnBrk="1" hangingPunct="1">
                <a:buClr>
                  <a:schemeClr val="bg1"/>
                </a:buClr>
                <a:buSzPct val="60000"/>
              </a:pPr>
              <a:r>
                <a:rPr lang="ru-RU" altLang="x-none" sz="1400" b="0" dirty="0">
                  <a:cs typeface="Arial" panose="020B0604020202020204" pitchFamily="34" charset="0"/>
                </a:rPr>
                <a:t>Прямая мышца живота</a:t>
              </a:r>
            </a:p>
            <a:p>
              <a:pPr marL="0" indent="0" algn="ctr" eaLnBrk="1" hangingPunct="1">
                <a:buClr>
                  <a:schemeClr val="bg1"/>
                </a:buClr>
                <a:buSzPct val="60000"/>
              </a:pPr>
              <a:r>
                <a:rPr lang="ru-RU" altLang="x-none" sz="1400" b="0" dirty="0">
                  <a:cs typeface="Arial" panose="020B0604020202020204" pitchFamily="34" charset="0"/>
                </a:rPr>
                <a:t>Наружная косая мышца живота  </a:t>
              </a:r>
            </a:p>
            <a:p>
              <a:pPr marL="0" indent="0" algn="ctr" eaLnBrk="1" hangingPunct="1">
                <a:buClr>
                  <a:schemeClr val="bg1"/>
                </a:buClr>
                <a:buSzPct val="60000"/>
              </a:pPr>
              <a:r>
                <a:rPr lang="ru-RU" altLang="x-none" sz="1400" b="0" dirty="0">
                  <a:cs typeface="Arial" panose="020B0604020202020204" pitchFamily="34" charset="0"/>
                </a:rPr>
                <a:t>(боковые волокна)</a:t>
              </a:r>
            </a:p>
            <a:p>
              <a:pPr marL="0" indent="0" algn="ctr" eaLnBrk="1" hangingPunct="1">
                <a:buClr>
                  <a:schemeClr val="bg1"/>
                </a:buClr>
                <a:buSzPct val="60000"/>
              </a:pPr>
              <a:r>
                <a:rPr lang="ru-RU" altLang="x-none" sz="1400" b="0" dirty="0">
                  <a:cs typeface="Arial" panose="020B0604020202020204" pitchFamily="34" charset="0"/>
                </a:rPr>
                <a:t>Мышца, выпрямляющая позвоночник</a:t>
              </a:r>
            </a:p>
          </p:txBody>
        </p:sp>
        <p:sp>
          <p:nvSpPr>
            <p:cNvPr id="45062" name="Rectangle 4">
              <a:extLst>
                <a:ext uri="{FF2B5EF4-FFF2-40B4-BE49-F238E27FC236}">
                  <a16:creationId xmlns:a16="http://schemas.microsoft.com/office/drawing/2014/main" xmlns="" id="{A0544D2D-9BE6-4131-B347-7D329A7D84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9" y="2068"/>
              <a:ext cx="2353" cy="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160" tIns="46080" rIns="92160" bIns="46080">
              <a:spAutoFit/>
            </a:bodyPr>
            <a:lstStyle>
              <a:lvl1pPr marL="215900" indent="-215900"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23900" algn="l"/>
                  <a:tab pos="1447800" algn="l"/>
                  <a:tab pos="2171700" algn="l"/>
                  <a:tab pos="2894013" algn="l"/>
                  <a:tab pos="2895600" algn="l"/>
                  <a:tab pos="3619500" algn="l"/>
                  <a:tab pos="4043363" algn="l"/>
                  <a:tab pos="4492625" algn="l"/>
                  <a:tab pos="4941888" algn="l"/>
                  <a:tab pos="5391150" algn="l"/>
                  <a:tab pos="5840413" algn="l"/>
                  <a:tab pos="6289675" algn="l"/>
                  <a:tab pos="6738938" algn="l"/>
                  <a:tab pos="7188200" algn="l"/>
                  <a:tab pos="7637463" algn="l"/>
                  <a:tab pos="8086725" algn="l"/>
                  <a:tab pos="8535988" algn="l"/>
                  <a:tab pos="8985250" algn="l"/>
                  <a:tab pos="9434513" algn="l"/>
                  <a:tab pos="9883775" algn="l"/>
                  <a:tab pos="10333038" algn="l"/>
                  <a:tab pos="10782300" algn="l"/>
                </a:tabLst>
                <a:defRPr b="1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23900" algn="l"/>
                  <a:tab pos="1447800" algn="l"/>
                  <a:tab pos="2171700" algn="l"/>
                  <a:tab pos="2894013" algn="l"/>
                  <a:tab pos="2895600" algn="l"/>
                  <a:tab pos="3619500" algn="l"/>
                  <a:tab pos="4043363" algn="l"/>
                  <a:tab pos="4492625" algn="l"/>
                  <a:tab pos="4941888" algn="l"/>
                  <a:tab pos="5391150" algn="l"/>
                  <a:tab pos="5840413" algn="l"/>
                  <a:tab pos="6289675" algn="l"/>
                  <a:tab pos="6738938" algn="l"/>
                  <a:tab pos="7188200" algn="l"/>
                  <a:tab pos="7637463" algn="l"/>
                  <a:tab pos="8086725" algn="l"/>
                  <a:tab pos="8535988" algn="l"/>
                  <a:tab pos="8985250" algn="l"/>
                  <a:tab pos="9434513" algn="l"/>
                  <a:tab pos="9883775" algn="l"/>
                  <a:tab pos="10333038" algn="l"/>
                  <a:tab pos="10782300" algn="l"/>
                </a:tabLst>
                <a:defRPr b="1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23900" algn="l"/>
                  <a:tab pos="1447800" algn="l"/>
                  <a:tab pos="2171700" algn="l"/>
                  <a:tab pos="2894013" algn="l"/>
                  <a:tab pos="2895600" algn="l"/>
                  <a:tab pos="3619500" algn="l"/>
                  <a:tab pos="4043363" algn="l"/>
                  <a:tab pos="4492625" algn="l"/>
                  <a:tab pos="4941888" algn="l"/>
                  <a:tab pos="5391150" algn="l"/>
                  <a:tab pos="5840413" algn="l"/>
                  <a:tab pos="6289675" algn="l"/>
                  <a:tab pos="6738938" algn="l"/>
                  <a:tab pos="7188200" algn="l"/>
                  <a:tab pos="7637463" algn="l"/>
                  <a:tab pos="8086725" algn="l"/>
                  <a:tab pos="8535988" algn="l"/>
                  <a:tab pos="8985250" algn="l"/>
                  <a:tab pos="9434513" algn="l"/>
                  <a:tab pos="9883775" algn="l"/>
                  <a:tab pos="10333038" algn="l"/>
                  <a:tab pos="10782300" algn="l"/>
                </a:tabLst>
                <a:defRPr b="1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23900" algn="l"/>
                  <a:tab pos="1447800" algn="l"/>
                  <a:tab pos="2171700" algn="l"/>
                  <a:tab pos="2894013" algn="l"/>
                  <a:tab pos="2895600" algn="l"/>
                  <a:tab pos="3619500" algn="l"/>
                  <a:tab pos="4043363" algn="l"/>
                  <a:tab pos="4492625" algn="l"/>
                  <a:tab pos="4941888" algn="l"/>
                  <a:tab pos="5391150" algn="l"/>
                  <a:tab pos="5840413" algn="l"/>
                  <a:tab pos="6289675" algn="l"/>
                  <a:tab pos="6738938" algn="l"/>
                  <a:tab pos="7188200" algn="l"/>
                  <a:tab pos="7637463" algn="l"/>
                  <a:tab pos="8086725" algn="l"/>
                  <a:tab pos="8535988" algn="l"/>
                  <a:tab pos="8985250" algn="l"/>
                  <a:tab pos="9434513" algn="l"/>
                  <a:tab pos="9883775" algn="l"/>
                  <a:tab pos="10333038" algn="l"/>
                  <a:tab pos="10782300" algn="l"/>
                </a:tabLst>
                <a:defRPr b="1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23900" algn="l"/>
                  <a:tab pos="1447800" algn="l"/>
                  <a:tab pos="2171700" algn="l"/>
                  <a:tab pos="2894013" algn="l"/>
                  <a:tab pos="2895600" algn="l"/>
                  <a:tab pos="3619500" algn="l"/>
                  <a:tab pos="4043363" algn="l"/>
                  <a:tab pos="4492625" algn="l"/>
                  <a:tab pos="4941888" algn="l"/>
                  <a:tab pos="5391150" algn="l"/>
                  <a:tab pos="5840413" algn="l"/>
                  <a:tab pos="6289675" algn="l"/>
                  <a:tab pos="6738938" algn="l"/>
                  <a:tab pos="7188200" algn="l"/>
                  <a:tab pos="7637463" algn="l"/>
                  <a:tab pos="8086725" algn="l"/>
                  <a:tab pos="8535988" algn="l"/>
                  <a:tab pos="8985250" algn="l"/>
                  <a:tab pos="9434513" algn="l"/>
                  <a:tab pos="9883775" algn="l"/>
                  <a:tab pos="10333038" algn="l"/>
                  <a:tab pos="10782300" algn="l"/>
                </a:tabLst>
                <a:defRPr b="1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23900" algn="l"/>
                  <a:tab pos="1447800" algn="l"/>
                  <a:tab pos="2171700" algn="l"/>
                  <a:tab pos="2894013" algn="l"/>
                  <a:tab pos="2895600" algn="l"/>
                  <a:tab pos="3619500" algn="l"/>
                  <a:tab pos="4043363" algn="l"/>
                  <a:tab pos="4492625" algn="l"/>
                  <a:tab pos="4941888" algn="l"/>
                  <a:tab pos="5391150" algn="l"/>
                  <a:tab pos="5840413" algn="l"/>
                  <a:tab pos="6289675" algn="l"/>
                  <a:tab pos="6738938" algn="l"/>
                  <a:tab pos="7188200" algn="l"/>
                  <a:tab pos="7637463" algn="l"/>
                  <a:tab pos="8086725" algn="l"/>
                  <a:tab pos="8535988" algn="l"/>
                  <a:tab pos="8985250" algn="l"/>
                  <a:tab pos="9434513" algn="l"/>
                  <a:tab pos="9883775" algn="l"/>
                  <a:tab pos="10333038" algn="l"/>
                  <a:tab pos="10782300" algn="l"/>
                </a:tabLst>
                <a:defRPr b="1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23900" algn="l"/>
                  <a:tab pos="1447800" algn="l"/>
                  <a:tab pos="2171700" algn="l"/>
                  <a:tab pos="2894013" algn="l"/>
                  <a:tab pos="2895600" algn="l"/>
                  <a:tab pos="3619500" algn="l"/>
                  <a:tab pos="4043363" algn="l"/>
                  <a:tab pos="4492625" algn="l"/>
                  <a:tab pos="4941888" algn="l"/>
                  <a:tab pos="5391150" algn="l"/>
                  <a:tab pos="5840413" algn="l"/>
                  <a:tab pos="6289675" algn="l"/>
                  <a:tab pos="6738938" algn="l"/>
                  <a:tab pos="7188200" algn="l"/>
                  <a:tab pos="7637463" algn="l"/>
                  <a:tab pos="8086725" algn="l"/>
                  <a:tab pos="8535988" algn="l"/>
                  <a:tab pos="8985250" algn="l"/>
                  <a:tab pos="9434513" algn="l"/>
                  <a:tab pos="9883775" algn="l"/>
                  <a:tab pos="10333038" algn="l"/>
                  <a:tab pos="10782300" algn="l"/>
                </a:tabLst>
                <a:defRPr b="1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23900" algn="l"/>
                  <a:tab pos="1447800" algn="l"/>
                  <a:tab pos="2171700" algn="l"/>
                  <a:tab pos="2894013" algn="l"/>
                  <a:tab pos="2895600" algn="l"/>
                  <a:tab pos="3619500" algn="l"/>
                  <a:tab pos="4043363" algn="l"/>
                  <a:tab pos="4492625" algn="l"/>
                  <a:tab pos="4941888" algn="l"/>
                  <a:tab pos="5391150" algn="l"/>
                  <a:tab pos="5840413" algn="l"/>
                  <a:tab pos="6289675" algn="l"/>
                  <a:tab pos="6738938" algn="l"/>
                  <a:tab pos="7188200" algn="l"/>
                  <a:tab pos="7637463" algn="l"/>
                  <a:tab pos="8086725" algn="l"/>
                  <a:tab pos="8535988" algn="l"/>
                  <a:tab pos="8985250" algn="l"/>
                  <a:tab pos="9434513" algn="l"/>
                  <a:tab pos="9883775" algn="l"/>
                  <a:tab pos="10333038" algn="l"/>
                  <a:tab pos="10782300" algn="l"/>
                </a:tabLst>
                <a:defRPr b="1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23900" algn="l"/>
                  <a:tab pos="1447800" algn="l"/>
                  <a:tab pos="2171700" algn="l"/>
                  <a:tab pos="2894013" algn="l"/>
                  <a:tab pos="2895600" algn="l"/>
                  <a:tab pos="3619500" algn="l"/>
                  <a:tab pos="4043363" algn="l"/>
                  <a:tab pos="4492625" algn="l"/>
                  <a:tab pos="4941888" algn="l"/>
                  <a:tab pos="5391150" algn="l"/>
                  <a:tab pos="5840413" algn="l"/>
                  <a:tab pos="6289675" algn="l"/>
                  <a:tab pos="6738938" algn="l"/>
                  <a:tab pos="7188200" algn="l"/>
                  <a:tab pos="7637463" algn="l"/>
                  <a:tab pos="8086725" algn="l"/>
                  <a:tab pos="8535988" algn="l"/>
                  <a:tab pos="8985250" algn="l"/>
                  <a:tab pos="9434513" algn="l"/>
                  <a:tab pos="9883775" algn="l"/>
                  <a:tab pos="10333038" algn="l"/>
                  <a:tab pos="10782300" algn="l"/>
                </a:tabLst>
                <a:defRPr b="1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1213"/>
                </a:spcBef>
                <a:buClrTx/>
                <a:buFontTx/>
                <a:buNone/>
              </a:pPr>
              <a:r>
                <a:rPr lang="ru-RU" altLang="x-none" sz="1400" b="0" dirty="0">
                  <a:cs typeface="Arial" panose="020B0604020202020204" pitchFamily="34" charset="0"/>
                </a:rPr>
                <a:t>Локальный стабилизатор</a:t>
              </a:r>
            </a:p>
            <a:p>
              <a:pPr algn="ctr" eaLnBrk="1" hangingPunct="1">
                <a:spcBef>
                  <a:spcPts val="1213"/>
                </a:spcBef>
                <a:buClrTx/>
                <a:buFontTx/>
                <a:buNone/>
              </a:pPr>
              <a:r>
                <a:rPr lang="ru-RU" altLang="x-none" sz="1400" b="0" dirty="0">
                  <a:cs typeface="Arial" panose="020B0604020202020204" pitchFamily="34" charset="0"/>
                </a:rPr>
                <a:t> Поперечная мышца живота</a:t>
              </a:r>
            </a:p>
            <a:p>
              <a:pPr marL="0" indent="0" algn="ctr" eaLnBrk="1" hangingPunct="1">
                <a:buSzPct val="45000"/>
              </a:pPr>
              <a:r>
                <a:rPr lang="ru-RU" altLang="x-none" sz="1400" b="0" dirty="0">
                  <a:cs typeface="Arial" panose="020B0604020202020204" pitchFamily="34" charset="0"/>
                </a:rPr>
                <a:t>Многораздельные мышцы</a:t>
              </a:r>
            </a:p>
          </p:txBody>
        </p:sp>
        <p:sp>
          <p:nvSpPr>
            <p:cNvPr id="45063" name="Rectangle 5">
              <a:extLst>
                <a:ext uri="{FF2B5EF4-FFF2-40B4-BE49-F238E27FC236}">
                  <a16:creationId xmlns:a16="http://schemas.microsoft.com/office/drawing/2014/main" xmlns="" id="{A2A0F67E-F99F-4102-8C45-E96F4A93F7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0" y="647"/>
              <a:ext cx="1941" cy="9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160" tIns="46080" rIns="92160" bIns="46080">
              <a:spAutoFit/>
            </a:bodyPr>
            <a:lstStyle>
              <a:lvl1pPr marL="215900" indent="-215900"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144838" algn="l"/>
                  <a:tab pos="3594100" algn="l"/>
                  <a:tab pos="4043363" algn="l"/>
                  <a:tab pos="4492625" algn="l"/>
                  <a:tab pos="4941888" algn="l"/>
                  <a:tab pos="5391150" algn="l"/>
                  <a:tab pos="5840413" algn="l"/>
                  <a:tab pos="6289675" algn="l"/>
                  <a:tab pos="6738938" algn="l"/>
                  <a:tab pos="7188200" algn="l"/>
                  <a:tab pos="7637463" algn="l"/>
                  <a:tab pos="8086725" algn="l"/>
                  <a:tab pos="8535988" algn="l"/>
                  <a:tab pos="8985250" algn="l"/>
                  <a:tab pos="9434513" algn="l"/>
                  <a:tab pos="9883775" algn="l"/>
                  <a:tab pos="10333038" algn="l"/>
                  <a:tab pos="10782300" algn="l"/>
                </a:tabLst>
                <a:defRPr b="1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144838" algn="l"/>
                  <a:tab pos="3594100" algn="l"/>
                  <a:tab pos="4043363" algn="l"/>
                  <a:tab pos="4492625" algn="l"/>
                  <a:tab pos="4941888" algn="l"/>
                  <a:tab pos="5391150" algn="l"/>
                  <a:tab pos="5840413" algn="l"/>
                  <a:tab pos="6289675" algn="l"/>
                  <a:tab pos="6738938" algn="l"/>
                  <a:tab pos="7188200" algn="l"/>
                  <a:tab pos="7637463" algn="l"/>
                  <a:tab pos="8086725" algn="l"/>
                  <a:tab pos="8535988" algn="l"/>
                  <a:tab pos="8985250" algn="l"/>
                  <a:tab pos="9434513" algn="l"/>
                  <a:tab pos="9883775" algn="l"/>
                  <a:tab pos="10333038" algn="l"/>
                  <a:tab pos="10782300" algn="l"/>
                </a:tabLst>
                <a:defRPr b="1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144838" algn="l"/>
                  <a:tab pos="3594100" algn="l"/>
                  <a:tab pos="4043363" algn="l"/>
                  <a:tab pos="4492625" algn="l"/>
                  <a:tab pos="4941888" algn="l"/>
                  <a:tab pos="5391150" algn="l"/>
                  <a:tab pos="5840413" algn="l"/>
                  <a:tab pos="6289675" algn="l"/>
                  <a:tab pos="6738938" algn="l"/>
                  <a:tab pos="7188200" algn="l"/>
                  <a:tab pos="7637463" algn="l"/>
                  <a:tab pos="8086725" algn="l"/>
                  <a:tab pos="8535988" algn="l"/>
                  <a:tab pos="8985250" algn="l"/>
                  <a:tab pos="9434513" algn="l"/>
                  <a:tab pos="9883775" algn="l"/>
                  <a:tab pos="10333038" algn="l"/>
                  <a:tab pos="10782300" algn="l"/>
                </a:tabLst>
                <a:defRPr b="1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144838" algn="l"/>
                  <a:tab pos="3594100" algn="l"/>
                  <a:tab pos="4043363" algn="l"/>
                  <a:tab pos="4492625" algn="l"/>
                  <a:tab pos="4941888" algn="l"/>
                  <a:tab pos="5391150" algn="l"/>
                  <a:tab pos="5840413" algn="l"/>
                  <a:tab pos="6289675" algn="l"/>
                  <a:tab pos="6738938" algn="l"/>
                  <a:tab pos="7188200" algn="l"/>
                  <a:tab pos="7637463" algn="l"/>
                  <a:tab pos="8086725" algn="l"/>
                  <a:tab pos="8535988" algn="l"/>
                  <a:tab pos="8985250" algn="l"/>
                  <a:tab pos="9434513" algn="l"/>
                  <a:tab pos="9883775" algn="l"/>
                  <a:tab pos="10333038" algn="l"/>
                  <a:tab pos="10782300" algn="l"/>
                </a:tabLst>
                <a:defRPr b="1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144838" algn="l"/>
                  <a:tab pos="3594100" algn="l"/>
                  <a:tab pos="4043363" algn="l"/>
                  <a:tab pos="4492625" algn="l"/>
                  <a:tab pos="4941888" algn="l"/>
                  <a:tab pos="5391150" algn="l"/>
                  <a:tab pos="5840413" algn="l"/>
                  <a:tab pos="6289675" algn="l"/>
                  <a:tab pos="6738938" algn="l"/>
                  <a:tab pos="7188200" algn="l"/>
                  <a:tab pos="7637463" algn="l"/>
                  <a:tab pos="8086725" algn="l"/>
                  <a:tab pos="8535988" algn="l"/>
                  <a:tab pos="8985250" algn="l"/>
                  <a:tab pos="9434513" algn="l"/>
                  <a:tab pos="9883775" algn="l"/>
                  <a:tab pos="10333038" algn="l"/>
                  <a:tab pos="10782300" algn="l"/>
                </a:tabLst>
                <a:defRPr b="1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144838" algn="l"/>
                  <a:tab pos="3594100" algn="l"/>
                  <a:tab pos="4043363" algn="l"/>
                  <a:tab pos="4492625" algn="l"/>
                  <a:tab pos="4941888" algn="l"/>
                  <a:tab pos="5391150" algn="l"/>
                  <a:tab pos="5840413" algn="l"/>
                  <a:tab pos="6289675" algn="l"/>
                  <a:tab pos="6738938" algn="l"/>
                  <a:tab pos="7188200" algn="l"/>
                  <a:tab pos="7637463" algn="l"/>
                  <a:tab pos="8086725" algn="l"/>
                  <a:tab pos="8535988" algn="l"/>
                  <a:tab pos="8985250" algn="l"/>
                  <a:tab pos="9434513" algn="l"/>
                  <a:tab pos="9883775" algn="l"/>
                  <a:tab pos="10333038" algn="l"/>
                  <a:tab pos="10782300" algn="l"/>
                </a:tabLst>
                <a:defRPr b="1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144838" algn="l"/>
                  <a:tab pos="3594100" algn="l"/>
                  <a:tab pos="4043363" algn="l"/>
                  <a:tab pos="4492625" algn="l"/>
                  <a:tab pos="4941888" algn="l"/>
                  <a:tab pos="5391150" algn="l"/>
                  <a:tab pos="5840413" algn="l"/>
                  <a:tab pos="6289675" algn="l"/>
                  <a:tab pos="6738938" algn="l"/>
                  <a:tab pos="7188200" algn="l"/>
                  <a:tab pos="7637463" algn="l"/>
                  <a:tab pos="8086725" algn="l"/>
                  <a:tab pos="8535988" algn="l"/>
                  <a:tab pos="8985250" algn="l"/>
                  <a:tab pos="9434513" algn="l"/>
                  <a:tab pos="9883775" algn="l"/>
                  <a:tab pos="10333038" algn="l"/>
                  <a:tab pos="10782300" algn="l"/>
                </a:tabLst>
                <a:defRPr b="1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144838" algn="l"/>
                  <a:tab pos="3594100" algn="l"/>
                  <a:tab pos="4043363" algn="l"/>
                  <a:tab pos="4492625" algn="l"/>
                  <a:tab pos="4941888" algn="l"/>
                  <a:tab pos="5391150" algn="l"/>
                  <a:tab pos="5840413" algn="l"/>
                  <a:tab pos="6289675" algn="l"/>
                  <a:tab pos="6738938" algn="l"/>
                  <a:tab pos="7188200" algn="l"/>
                  <a:tab pos="7637463" algn="l"/>
                  <a:tab pos="8086725" algn="l"/>
                  <a:tab pos="8535988" algn="l"/>
                  <a:tab pos="8985250" algn="l"/>
                  <a:tab pos="9434513" algn="l"/>
                  <a:tab pos="9883775" algn="l"/>
                  <a:tab pos="10333038" algn="l"/>
                  <a:tab pos="10782300" algn="l"/>
                </a:tabLst>
                <a:defRPr b="1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144838" algn="l"/>
                  <a:tab pos="3594100" algn="l"/>
                  <a:tab pos="4043363" algn="l"/>
                  <a:tab pos="4492625" algn="l"/>
                  <a:tab pos="4941888" algn="l"/>
                  <a:tab pos="5391150" algn="l"/>
                  <a:tab pos="5840413" algn="l"/>
                  <a:tab pos="6289675" algn="l"/>
                  <a:tab pos="6738938" algn="l"/>
                  <a:tab pos="7188200" algn="l"/>
                  <a:tab pos="7637463" algn="l"/>
                  <a:tab pos="8086725" algn="l"/>
                  <a:tab pos="8535988" algn="l"/>
                  <a:tab pos="8985250" algn="l"/>
                  <a:tab pos="9434513" algn="l"/>
                  <a:tab pos="9883775" algn="l"/>
                  <a:tab pos="10333038" algn="l"/>
                  <a:tab pos="10782300" algn="l"/>
                </a:tabLst>
                <a:defRPr b="1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ru-RU" altLang="x-none" sz="1400" b="0" dirty="0">
                  <a:cs typeface="Arial" panose="020B0604020202020204" pitchFamily="34" charset="0"/>
                </a:rPr>
                <a:t>Главный стабилизатор</a:t>
              </a:r>
            </a:p>
            <a:p>
              <a:pPr algn="ctr" eaLnBrk="1" hangingPunct="1">
                <a:buClrTx/>
                <a:buFontTx/>
                <a:buNone/>
              </a:pPr>
              <a:endParaRPr lang="ru-RU" altLang="x-none" sz="1400" b="0" dirty="0">
                <a:cs typeface="Arial" panose="020B0604020202020204" pitchFamily="34" charset="0"/>
              </a:endParaRPr>
            </a:p>
            <a:p>
              <a:pPr marL="0" indent="0" algn="ctr" eaLnBrk="1" hangingPunct="1">
                <a:buSzPct val="45000"/>
              </a:pPr>
              <a:r>
                <a:rPr lang="ru-RU" altLang="x-none" sz="1400" b="0" dirty="0">
                  <a:cs typeface="Arial" panose="020B0604020202020204" pitchFamily="34" charset="0"/>
                </a:rPr>
                <a:t> Внутренняя косая мышца живота</a:t>
              </a:r>
            </a:p>
            <a:p>
              <a:pPr marL="0" indent="0" algn="ctr" eaLnBrk="1" hangingPunct="1">
                <a:buSzPct val="45000"/>
              </a:pPr>
              <a:r>
                <a:rPr lang="ru-RU" altLang="x-none" sz="1400" b="0" dirty="0">
                  <a:cs typeface="Arial" panose="020B0604020202020204" pitchFamily="34" charset="0"/>
                </a:rPr>
                <a:t>Наружная косая мышца живота (средние волокна)</a:t>
              </a:r>
            </a:p>
            <a:p>
              <a:pPr algn="ctr" eaLnBrk="1" hangingPunct="1">
                <a:buClrTx/>
                <a:buFontTx/>
                <a:buNone/>
              </a:pPr>
              <a:endParaRPr lang="ru-RU" altLang="x-none" sz="2000" b="0" dirty="0">
                <a:cs typeface="Arial" panose="020B0604020202020204" pitchFamily="34" charset="0"/>
              </a:endParaRPr>
            </a:p>
          </p:txBody>
        </p:sp>
        <p:cxnSp>
          <p:nvCxnSpPr>
            <p:cNvPr id="45064" name="AutoShape 6">
              <a:extLst>
                <a:ext uri="{FF2B5EF4-FFF2-40B4-BE49-F238E27FC236}">
                  <a16:creationId xmlns:a16="http://schemas.microsoft.com/office/drawing/2014/main" xmlns="" id="{84D2AC0F-315B-4AE7-92E3-ED42CE15543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098" y="775"/>
              <a:ext cx="454" cy="0"/>
            </a:xfrm>
            <a:prstGeom prst="bentConnector3">
              <a:avLst>
                <a:gd name="adj1" fmla="val 50000"/>
              </a:avLst>
            </a:prstGeom>
            <a:noFill/>
            <a:ln w="57240">
              <a:solidFill>
                <a:srgbClr val="FFC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5065" name="AutoShape 7">
              <a:extLst>
                <a:ext uri="{FF2B5EF4-FFF2-40B4-BE49-F238E27FC236}">
                  <a16:creationId xmlns:a16="http://schemas.microsoft.com/office/drawing/2014/main" xmlns="" id="{2380B1FB-CDA6-49DD-94EF-B3D90342990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234" y="792"/>
              <a:ext cx="409" cy="0"/>
            </a:xfrm>
            <a:prstGeom prst="bentConnector3">
              <a:avLst>
                <a:gd name="adj1" fmla="val 49972"/>
              </a:avLst>
            </a:prstGeom>
            <a:noFill/>
            <a:ln w="57240">
              <a:solidFill>
                <a:srgbClr val="FFC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5066" name="AutoShape 8">
              <a:extLst>
                <a:ext uri="{FF2B5EF4-FFF2-40B4-BE49-F238E27FC236}">
                  <a16:creationId xmlns:a16="http://schemas.microsoft.com/office/drawing/2014/main" xmlns="" id="{D72EFC0D-8F25-4E73-8DD3-7BA69A05B11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2720" y="1908"/>
              <a:ext cx="315" cy="1"/>
            </a:xfrm>
            <a:prstGeom prst="bentConnector3">
              <a:avLst>
                <a:gd name="adj1" fmla="val 49963"/>
              </a:avLst>
            </a:prstGeom>
            <a:noFill/>
            <a:ln w="57240">
              <a:solidFill>
                <a:srgbClr val="FFC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pic>
          <p:nvPicPr>
            <p:cNvPr id="45067" name="Picture 9">
              <a:extLst>
                <a:ext uri="{FF2B5EF4-FFF2-40B4-BE49-F238E27FC236}">
                  <a16:creationId xmlns:a16="http://schemas.microsoft.com/office/drawing/2014/main" xmlns="" id="{D131156E-0030-43AF-9A61-0902F6DB09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16666"/>
            <a:stretch>
              <a:fillRect/>
            </a:stretch>
          </p:blipFill>
          <p:spPr bwMode="auto">
            <a:xfrm>
              <a:off x="2423" y="504"/>
              <a:ext cx="882" cy="1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 r="16666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45060" name="Rectangle 10">
            <a:extLst>
              <a:ext uri="{FF2B5EF4-FFF2-40B4-BE49-F238E27FC236}">
                <a16:creationId xmlns:a16="http://schemas.microsoft.com/office/drawing/2014/main" xmlns="" id="{6BAD010D-8B4B-454A-B50E-653DFB8BF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4977297"/>
            <a:ext cx="7887667" cy="147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 marL="215900" indent="-21590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39800" algn="l"/>
                <a:tab pos="1663700" algn="l"/>
                <a:tab pos="2387600" algn="l"/>
                <a:tab pos="3109913" algn="l"/>
                <a:tab pos="3833813" algn="l"/>
                <a:tab pos="4559300" algn="l"/>
                <a:tab pos="5283200" algn="l"/>
                <a:tab pos="6007100" algn="l"/>
                <a:tab pos="6731000" algn="l"/>
                <a:tab pos="7453313" algn="l"/>
                <a:tab pos="8177213" algn="l"/>
                <a:tab pos="8686800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39800" algn="l"/>
                <a:tab pos="1663700" algn="l"/>
                <a:tab pos="2387600" algn="l"/>
                <a:tab pos="3109913" algn="l"/>
                <a:tab pos="3833813" algn="l"/>
                <a:tab pos="4559300" algn="l"/>
                <a:tab pos="5283200" algn="l"/>
                <a:tab pos="6007100" algn="l"/>
                <a:tab pos="6731000" algn="l"/>
                <a:tab pos="7453313" algn="l"/>
                <a:tab pos="8177213" algn="l"/>
                <a:tab pos="8686800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39800" algn="l"/>
                <a:tab pos="1663700" algn="l"/>
                <a:tab pos="2387600" algn="l"/>
                <a:tab pos="3109913" algn="l"/>
                <a:tab pos="3833813" algn="l"/>
                <a:tab pos="4559300" algn="l"/>
                <a:tab pos="5283200" algn="l"/>
                <a:tab pos="6007100" algn="l"/>
                <a:tab pos="6731000" algn="l"/>
                <a:tab pos="7453313" algn="l"/>
                <a:tab pos="8177213" algn="l"/>
                <a:tab pos="8686800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39800" algn="l"/>
                <a:tab pos="1663700" algn="l"/>
                <a:tab pos="2387600" algn="l"/>
                <a:tab pos="3109913" algn="l"/>
                <a:tab pos="3833813" algn="l"/>
                <a:tab pos="4559300" algn="l"/>
                <a:tab pos="5283200" algn="l"/>
                <a:tab pos="6007100" algn="l"/>
                <a:tab pos="6731000" algn="l"/>
                <a:tab pos="7453313" algn="l"/>
                <a:tab pos="8177213" algn="l"/>
                <a:tab pos="8686800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39800" algn="l"/>
                <a:tab pos="1663700" algn="l"/>
                <a:tab pos="2387600" algn="l"/>
                <a:tab pos="3109913" algn="l"/>
                <a:tab pos="3833813" algn="l"/>
                <a:tab pos="4559300" algn="l"/>
                <a:tab pos="5283200" algn="l"/>
                <a:tab pos="6007100" algn="l"/>
                <a:tab pos="6731000" algn="l"/>
                <a:tab pos="7453313" algn="l"/>
                <a:tab pos="8177213" algn="l"/>
                <a:tab pos="8686800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39800" algn="l"/>
                <a:tab pos="1663700" algn="l"/>
                <a:tab pos="2387600" algn="l"/>
                <a:tab pos="3109913" algn="l"/>
                <a:tab pos="3833813" algn="l"/>
                <a:tab pos="4559300" algn="l"/>
                <a:tab pos="5283200" algn="l"/>
                <a:tab pos="6007100" algn="l"/>
                <a:tab pos="6731000" algn="l"/>
                <a:tab pos="7453313" algn="l"/>
                <a:tab pos="8177213" algn="l"/>
                <a:tab pos="8686800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39800" algn="l"/>
                <a:tab pos="1663700" algn="l"/>
                <a:tab pos="2387600" algn="l"/>
                <a:tab pos="3109913" algn="l"/>
                <a:tab pos="3833813" algn="l"/>
                <a:tab pos="4559300" algn="l"/>
                <a:tab pos="5283200" algn="l"/>
                <a:tab pos="6007100" algn="l"/>
                <a:tab pos="6731000" algn="l"/>
                <a:tab pos="7453313" algn="l"/>
                <a:tab pos="8177213" algn="l"/>
                <a:tab pos="8686800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39800" algn="l"/>
                <a:tab pos="1663700" algn="l"/>
                <a:tab pos="2387600" algn="l"/>
                <a:tab pos="3109913" algn="l"/>
                <a:tab pos="3833813" algn="l"/>
                <a:tab pos="4559300" algn="l"/>
                <a:tab pos="5283200" algn="l"/>
                <a:tab pos="6007100" algn="l"/>
                <a:tab pos="6731000" algn="l"/>
                <a:tab pos="7453313" algn="l"/>
                <a:tab pos="8177213" algn="l"/>
                <a:tab pos="8686800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39800" algn="l"/>
                <a:tab pos="1663700" algn="l"/>
                <a:tab pos="2387600" algn="l"/>
                <a:tab pos="3109913" algn="l"/>
                <a:tab pos="3833813" algn="l"/>
                <a:tab pos="4559300" algn="l"/>
                <a:tab pos="5283200" algn="l"/>
                <a:tab pos="6007100" algn="l"/>
                <a:tab pos="6731000" algn="l"/>
                <a:tab pos="7453313" algn="l"/>
                <a:tab pos="8177213" algn="l"/>
                <a:tab pos="8686800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indent="0" eaLnBrk="1" hangingPunct="1">
              <a:buClr>
                <a:schemeClr val="bg1"/>
              </a:buClr>
            </a:pPr>
            <a:r>
              <a:rPr lang="ru-RU" altLang="x-none" b="0" dirty="0">
                <a:cs typeface="Arial" panose="020B0604020202020204" pitchFamily="34" charset="0"/>
              </a:rPr>
              <a:t>Активная подсистема обеспечивает сегментальную устойчивость</a:t>
            </a:r>
            <a:r>
              <a:rPr lang="en-US" altLang="x-none" b="0" dirty="0">
                <a:cs typeface="Arial" panose="020B0604020202020204" pitchFamily="34" charset="0"/>
              </a:rPr>
              <a:t/>
            </a:r>
            <a:br>
              <a:rPr lang="en-US" altLang="x-none" b="0" dirty="0">
                <a:cs typeface="Arial" panose="020B0604020202020204" pitchFamily="34" charset="0"/>
              </a:rPr>
            </a:br>
            <a:r>
              <a:rPr lang="ru-RU" altLang="x-none" b="0" dirty="0">
                <a:cs typeface="Arial" panose="020B0604020202020204" pitchFamily="34" charset="0"/>
              </a:rPr>
              <a:t>и производит стабильное движение.</a:t>
            </a:r>
            <a:r>
              <a:rPr lang="en-US" altLang="x-none" b="0" dirty="0">
                <a:cs typeface="Arial" panose="020B0604020202020204" pitchFamily="34" charset="0"/>
              </a:rPr>
              <a:t> </a:t>
            </a:r>
            <a:r>
              <a:rPr lang="ru-RU" altLang="x-none" i="1" dirty="0">
                <a:cs typeface="Arial" panose="020B0604020202020204" pitchFamily="34" charset="0"/>
              </a:rPr>
              <a:t>(</a:t>
            </a:r>
            <a:r>
              <a:rPr lang="ru-RU" altLang="x-none" i="1" dirty="0" err="1">
                <a:cs typeface="Arial" panose="020B0604020202020204" pitchFamily="34" charset="0"/>
              </a:rPr>
              <a:t>Gibbons</a:t>
            </a:r>
            <a:r>
              <a:rPr lang="ru-RU" altLang="x-none" i="1" dirty="0">
                <a:cs typeface="Arial" panose="020B0604020202020204" pitchFamily="34" charset="0"/>
              </a:rPr>
              <a:t> &amp; </a:t>
            </a:r>
            <a:r>
              <a:rPr lang="ru-RU" altLang="x-none" i="1" dirty="0" err="1">
                <a:cs typeface="Arial" panose="020B0604020202020204" pitchFamily="34" charset="0"/>
              </a:rPr>
              <a:t>Comerford</a:t>
            </a:r>
            <a:r>
              <a:rPr lang="ru-RU" altLang="x-none" i="1" dirty="0">
                <a:cs typeface="Arial" panose="020B0604020202020204" pitchFamily="34" charset="0"/>
              </a:rPr>
              <a:t>, 2001)</a:t>
            </a:r>
            <a:endParaRPr lang="en-US" altLang="x-none" i="1" dirty="0">
              <a:cs typeface="Arial" panose="020B0604020202020204" pitchFamily="34" charset="0"/>
            </a:endParaRPr>
          </a:p>
          <a:p>
            <a:pPr marL="0" indent="0" eaLnBrk="1" hangingPunct="1">
              <a:buClr>
                <a:schemeClr val="bg1"/>
              </a:buClr>
            </a:pPr>
            <a:endParaRPr lang="ru-RU" altLang="x-none" i="1" dirty="0">
              <a:cs typeface="Arial" panose="020B0604020202020204" pitchFamily="34" charset="0"/>
            </a:endParaRPr>
          </a:p>
          <a:p>
            <a:pPr marL="0" indent="0" eaLnBrk="1" hangingPunct="1">
              <a:buClr>
                <a:schemeClr val="bg1"/>
              </a:buClr>
            </a:pPr>
            <a:r>
              <a:rPr lang="ru-RU" altLang="x-none" b="0" dirty="0">
                <a:cs typeface="Arial" panose="020B0604020202020204" pitchFamily="34" charset="0"/>
              </a:rPr>
              <a:t>Укрепление локальных и глобальных мышц приводит к увеличению пояснично-тазовой устойчивости.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DAB576AC-08C2-4505-B9A5-A9C19AED3D5C}"/>
              </a:ext>
            </a:extLst>
          </p:cNvPr>
          <p:cNvCxnSpPr>
            <a:cxnSpLocks/>
          </p:cNvCxnSpPr>
          <p:nvPr/>
        </p:nvCxnSpPr>
        <p:spPr>
          <a:xfrm>
            <a:off x="-144463" y="4725144"/>
            <a:ext cx="8100839" cy="0"/>
          </a:xfrm>
          <a:prstGeom prst="line">
            <a:avLst/>
          </a:prstGeom>
          <a:ln cap="rnd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D65CEF9F-2A2C-4780-A183-E705C74B2402}"/>
              </a:ext>
            </a:extLst>
          </p:cNvPr>
          <p:cNvSpPr/>
          <p:nvPr/>
        </p:nvSpPr>
        <p:spPr>
          <a:xfrm>
            <a:off x="0" y="5877272"/>
            <a:ext cx="251520" cy="4557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F3197B1F-042D-4B9E-BC98-7ECE50A9B1A2}"/>
              </a:ext>
            </a:extLst>
          </p:cNvPr>
          <p:cNvSpPr/>
          <p:nvPr/>
        </p:nvSpPr>
        <p:spPr>
          <a:xfrm>
            <a:off x="0" y="5085184"/>
            <a:ext cx="251520" cy="4557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>
            <a:extLst>
              <a:ext uri="{FF2B5EF4-FFF2-40B4-BE49-F238E27FC236}">
                <a16:creationId xmlns:a16="http://schemas.microsoft.com/office/drawing/2014/main" xmlns="" id="{33D6EB79-766E-4FEF-A5BD-94BC89380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88" y="4763"/>
            <a:ext cx="8429625" cy="684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47107" name="Group 2">
            <a:extLst>
              <a:ext uri="{FF2B5EF4-FFF2-40B4-BE49-F238E27FC236}">
                <a16:creationId xmlns:a16="http://schemas.microsoft.com/office/drawing/2014/main" xmlns="" id="{276EACD7-230F-4406-9177-1D8785BE8095}"/>
              </a:ext>
            </a:extLst>
          </p:cNvPr>
          <p:cNvGrpSpPr>
            <a:grpSpLocks/>
          </p:cNvGrpSpPr>
          <p:nvPr/>
        </p:nvGrpSpPr>
        <p:grpSpPr bwMode="auto">
          <a:xfrm>
            <a:off x="2579688" y="1655763"/>
            <a:ext cx="4000500" cy="3140075"/>
            <a:chOff x="1625" y="1043"/>
            <a:chExt cx="2520" cy="1978"/>
          </a:xfrm>
        </p:grpSpPr>
        <p:sp>
          <p:nvSpPr>
            <p:cNvPr id="47115" name="Freeform 3">
              <a:extLst>
                <a:ext uri="{FF2B5EF4-FFF2-40B4-BE49-F238E27FC236}">
                  <a16:creationId xmlns:a16="http://schemas.microsoft.com/office/drawing/2014/main" xmlns="" id="{CD9D924E-789D-4358-9516-DA7C2208BE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0" y="1101"/>
              <a:ext cx="2426" cy="1854"/>
            </a:xfrm>
            <a:custGeom>
              <a:avLst/>
              <a:gdLst>
                <a:gd name="T0" fmla="*/ 1520 w 3384550"/>
                <a:gd name="T1" fmla="*/ 30 h 2447925"/>
                <a:gd name="T2" fmla="*/ 2394 w 3384550"/>
                <a:gd name="T3" fmla="*/ 1138 h 2447925"/>
                <a:gd name="T4" fmla="*/ 1224 w 3384550"/>
                <a:gd name="T5" fmla="*/ 1854 h 2447925"/>
                <a:gd name="T6" fmla="*/ 1213 w 3384550"/>
                <a:gd name="T7" fmla="*/ 927 h 2447925"/>
                <a:gd name="T8" fmla="*/ 1520 w 3384550"/>
                <a:gd name="T9" fmla="*/ 30 h 2447925"/>
                <a:gd name="T10" fmla="*/ 1520 w 3384550"/>
                <a:gd name="T11" fmla="*/ 30 h 2447925"/>
                <a:gd name="T12" fmla="*/ 2394 w 3384550"/>
                <a:gd name="T13" fmla="*/ 1138 h 2447925"/>
                <a:gd name="T14" fmla="*/ 1224 w 3384550"/>
                <a:gd name="T15" fmla="*/ 1854 h 24479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384550" h="2447925">
                  <a:moveTo>
                    <a:pt x="2120329" y="39803"/>
                  </a:moveTo>
                  <a:cubicBezTo>
                    <a:pt x="3007821" y="207624"/>
                    <a:pt x="3548854" y="856311"/>
                    <a:pt x="3340185" y="1502385"/>
                  </a:cubicBezTo>
                  <a:cubicBezTo>
                    <a:pt x="3162577" y="2052289"/>
                    <a:pt x="2487858" y="2442929"/>
                    <a:pt x="1707110" y="2447880"/>
                  </a:cubicBezTo>
                  <a:lnTo>
                    <a:pt x="1692275" y="1223963"/>
                  </a:lnTo>
                  <a:lnTo>
                    <a:pt x="2120329" y="39803"/>
                  </a:lnTo>
                  <a:close/>
                </a:path>
                <a:path w="3384550" h="2447925" fill="none">
                  <a:moveTo>
                    <a:pt x="2120329" y="39803"/>
                  </a:moveTo>
                  <a:cubicBezTo>
                    <a:pt x="3007821" y="207624"/>
                    <a:pt x="3548854" y="856311"/>
                    <a:pt x="3340185" y="1502385"/>
                  </a:cubicBezTo>
                  <a:cubicBezTo>
                    <a:pt x="3162577" y="2052289"/>
                    <a:pt x="2487858" y="2442929"/>
                    <a:pt x="1707110" y="2447880"/>
                  </a:cubicBezTo>
                </a:path>
              </a:pathLst>
            </a:custGeom>
            <a:noFill/>
            <a:ln w="76320" cap="flat">
              <a:solidFill>
                <a:srgbClr val="A6A6A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x-none">
                <a:cs typeface="Arial" panose="020B0604020202020204" pitchFamily="34" charset="0"/>
              </a:endParaRPr>
            </a:p>
          </p:txBody>
        </p:sp>
        <p:sp>
          <p:nvSpPr>
            <p:cNvPr id="47116" name="Freeform 4">
              <a:extLst>
                <a:ext uri="{FF2B5EF4-FFF2-40B4-BE49-F238E27FC236}">
                  <a16:creationId xmlns:a16="http://schemas.microsoft.com/office/drawing/2014/main" xmlns="" id="{71CB0D95-C8E2-43F9-8842-76D38DE691A7}"/>
                </a:ext>
              </a:extLst>
            </p:cNvPr>
            <p:cNvSpPr>
              <a:spLocks/>
            </p:cNvSpPr>
            <p:nvPr/>
          </p:nvSpPr>
          <p:spPr bwMode="auto">
            <a:xfrm rot="-10620000">
              <a:off x="1673" y="1105"/>
              <a:ext cx="2426" cy="1854"/>
            </a:xfrm>
            <a:custGeom>
              <a:avLst/>
              <a:gdLst>
                <a:gd name="T0" fmla="*/ 1324 w 3384550"/>
                <a:gd name="T1" fmla="*/ 4 h 2447925"/>
                <a:gd name="T2" fmla="*/ 2422 w 3384550"/>
                <a:gd name="T3" fmla="*/ 1000 h 2447925"/>
                <a:gd name="T4" fmla="*/ 1224 w 3384550"/>
                <a:gd name="T5" fmla="*/ 1854 h 2447925"/>
                <a:gd name="T6" fmla="*/ 1213 w 3384550"/>
                <a:gd name="T7" fmla="*/ 927 h 2447925"/>
                <a:gd name="T8" fmla="*/ 1324 w 3384550"/>
                <a:gd name="T9" fmla="*/ 4 h 2447925"/>
                <a:gd name="T10" fmla="*/ 1324 w 3384550"/>
                <a:gd name="T11" fmla="*/ 4 h 2447925"/>
                <a:gd name="T12" fmla="*/ 2422 w 3384550"/>
                <a:gd name="T13" fmla="*/ 1000 h 2447925"/>
                <a:gd name="T14" fmla="*/ 1224 w 3384550"/>
                <a:gd name="T15" fmla="*/ 1854 h 24479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384550" h="2447925">
                  <a:moveTo>
                    <a:pt x="1847467" y="5158"/>
                  </a:moveTo>
                  <a:cubicBezTo>
                    <a:pt x="2769774" y="66592"/>
                    <a:pt x="3452442" y="652873"/>
                    <a:pt x="3379259" y="1320673"/>
                  </a:cubicBezTo>
                  <a:cubicBezTo>
                    <a:pt x="3309959" y="1953040"/>
                    <a:pt x="2584142" y="2442318"/>
                    <a:pt x="1707111" y="2447879"/>
                  </a:cubicBezTo>
                  <a:lnTo>
                    <a:pt x="1692275" y="1223963"/>
                  </a:lnTo>
                  <a:lnTo>
                    <a:pt x="1847467" y="5158"/>
                  </a:lnTo>
                  <a:close/>
                </a:path>
                <a:path w="3384550" h="2447925" fill="none">
                  <a:moveTo>
                    <a:pt x="1847467" y="5158"/>
                  </a:moveTo>
                  <a:cubicBezTo>
                    <a:pt x="2769774" y="66592"/>
                    <a:pt x="3452442" y="652873"/>
                    <a:pt x="3379259" y="1320673"/>
                  </a:cubicBezTo>
                  <a:cubicBezTo>
                    <a:pt x="3309959" y="1953040"/>
                    <a:pt x="2584142" y="2442318"/>
                    <a:pt x="1707111" y="2447879"/>
                  </a:cubicBezTo>
                </a:path>
              </a:pathLst>
            </a:custGeom>
            <a:noFill/>
            <a:ln w="76320" cap="flat">
              <a:solidFill>
                <a:srgbClr val="A6A6A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x-none">
                <a:cs typeface="Arial" panose="020B0604020202020204" pitchFamily="34" charset="0"/>
              </a:endParaRPr>
            </a:p>
          </p:txBody>
        </p:sp>
      </p:grpSp>
      <p:sp>
        <p:nvSpPr>
          <p:cNvPr id="47109" name="Rectangle 6">
            <a:extLst>
              <a:ext uri="{FF2B5EF4-FFF2-40B4-BE49-F238E27FC236}">
                <a16:creationId xmlns:a16="http://schemas.microsoft.com/office/drawing/2014/main" xmlns="" id="{E4742786-7C0A-471C-BF95-A93AF06D6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4263" y="304800"/>
            <a:ext cx="1943100" cy="1075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x-none" sz="1600" b="0" dirty="0">
                <a:cs typeface="Arial" panose="020B0604020202020204" pitchFamily="34" charset="0"/>
              </a:rPr>
              <a:t>Мышечный дисбаланс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x-none" sz="1600" b="0" dirty="0">
                <a:cs typeface="Arial" panose="020B0604020202020204" pitchFamily="34" charset="0"/>
              </a:rPr>
              <a:t>(напряжённость и слабость)</a:t>
            </a:r>
          </a:p>
        </p:txBody>
      </p:sp>
      <p:sp>
        <p:nvSpPr>
          <p:cNvPr id="47110" name="Rectangle 7">
            <a:extLst>
              <a:ext uri="{FF2B5EF4-FFF2-40B4-BE49-F238E27FC236}">
                <a16:creationId xmlns:a16="http://schemas.microsoft.com/office/drawing/2014/main" xmlns="" id="{E10BDE87-E0AD-464A-AB06-FBB667803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0838" y="1836738"/>
            <a:ext cx="1749425" cy="829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x-none" sz="1600" b="0">
                <a:cs typeface="Arial" panose="020B0604020202020204" pitchFamily="34" charset="0"/>
              </a:rPr>
              <a:t>Ослабленный характер движений</a:t>
            </a:r>
          </a:p>
        </p:txBody>
      </p:sp>
      <p:sp>
        <p:nvSpPr>
          <p:cNvPr id="47111" name="Rectangle 8">
            <a:extLst>
              <a:ext uri="{FF2B5EF4-FFF2-40B4-BE49-F238E27FC236}">
                <a16:creationId xmlns:a16="http://schemas.microsoft.com/office/drawing/2014/main" xmlns="" id="{7DE1833D-0229-457B-A4D2-1B2F43115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1150" y="4318000"/>
            <a:ext cx="1784350" cy="1075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x-none" sz="1600" b="0">
                <a:cs typeface="Arial" panose="020B0604020202020204" pitchFamily="34" charset="0"/>
              </a:rPr>
              <a:t>Неисправное усвоение двигательного навыка</a:t>
            </a:r>
          </a:p>
        </p:txBody>
      </p:sp>
      <p:sp>
        <p:nvSpPr>
          <p:cNvPr id="47112" name="Rectangle 9">
            <a:extLst>
              <a:ext uri="{FF2B5EF4-FFF2-40B4-BE49-F238E27FC236}">
                <a16:creationId xmlns:a16="http://schemas.microsoft.com/office/drawing/2014/main" xmlns="" id="{0B763290-62AA-43B2-93E9-0E031D8CF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2513" y="5494338"/>
            <a:ext cx="1893887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x-none" sz="1600" b="0">
                <a:cs typeface="Arial" panose="020B0604020202020204" pitchFamily="34" charset="0"/>
              </a:rPr>
              <a:t>Изменённая проприоцепция</a:t>
            </a:r>
          </a:p>
        </p:txBody>
      </p:sp>
      <p:sp>
        <p:nvSpPr>
          <p:cNvPr id="47113" name="Rectangle 10">
            <a:extLst>
              <a:ext uri="{FF2B5EF4-FFF2-40B4-BE49-F238E27FC236}">
                <a16:creationId xmlns:a16="http://schemas.microsoft.com/office/drawing/2014/main" xmlns="" id="{CDEE373D-A05E-45E1-B71A-9D6E280E4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338" y="4481513"/>
            <a:ext cx="174942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x-none" sz="1600" b="0">
                <a:cs typeface="Arial" panose="020B0604020202020204" pitchFamily="34" charset="0"/>
              </a:rPr>
              <a:t>Постуральные изменения</a:t>
            </a:r>
          </a:p>
        </p:txBody>
      </p:sp>
      <p:sp>
        <p:nvSpPr>
          <p:cNvPr id="47114" name="Rectangle 11">
            <a:extLst>
              <a:ext uri="{FF2B5EF4-FFF2-40B4-BE49-F238E27FC236}">
                <a16:creationId xmlns:a16="http://schemas.microsoft.com/office/drawing/2014/main" xmlns="" id="{F65A8BE5-DAEF-4F59-872A-36E9354C1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588" y="2024063"/>
            <a:ext cx="174942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x-none" sz="1600" b="0" dirty="0">
                <a:cs typeface="Arial" panose="020B0604020202020204" pitchFamily="34" charset="0"/>
              </a:rPr>
              <a:t>Пояснично-тазовая боль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xmlns="" id="{A69EE108-C948-4FA7-AF89-A3677F2265FF}"/>
              </a:ext>
            </a:extLst>
          </p:cNvPr>
          <p:cNvSpPr/>
          <p:nvPr/>
        </p:nvSpPr>
        <p:spPr bwMode="auto">
          <a:xfrm>
            <a:off x="3042085" y="2132856"/>
            <a:ext cx="3107456" cy="2202087"/>
          </a:xfrm>
          <a:prstGeom prst="ellipse">
            <a:avLst/>
          </a:prstGeom>
          <a:solidFill>
            <a:srgbClr val="00297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x-none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7108" name="Rectangle 5">
            <a:extLst>
              <a:ext uri="{FF2B5EF4-FFF2-40B4-BE49-F238E27FC236}">
                <a16:creationId xmlns:a16="http://schemas.microsoft.com/office/drawing/2014/main" xmlns="" id="{23A81DCD-5093-4B30-A17A-EABCCA2995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5479" y="2558140"/>
            <a:ext cx="3107457" cy="1183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x-none" sz="2800" b="0" dirty="0">
                <a:cs typeface="Arial" panose="020B0604020202020204" pitchFamily="34" charset="0"/>
              </a:rPr>
              <a:t>Цикл костно-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x-none" sz="2800" b="0" dirty="0">
                <a:cs typeface="Arial" panose="020B0604020202020204" pitchFamily="34" charset="0"/>
              </a:rPr>
              <a:t>мышечной боли</a:t>
            </a:r>
            <a:endParaRPr lang="en-US" altLang="x-none" sz="2800" b="0" dirty="0">
              <a:cs typeface="Arial" panose="020B0604020202020204" pitchFamily="34" charset="0"/>
            </a:endParaRPr>
          </a:p>
          <a:p>
            <a:pPr algn="ctr" eaLnBrk="1" hangingPunct="1">
              <a:buClrTx/>
              <a:buFontTx/>
              <a:buNone/>
            </a:pPr>
            <a:r>
              <a:rPr lang="ru-RU" altLang="x-none" sz="1500" i="1" dirty="0">
                <a:cs typeface="Arial" panose="020B0604020202020204" pitchFamily="34" charset="0"/>
              </a:rPr>
              <a:t>(</a:t>
            </a:r>
            <a:r>
              <a:rPr lang="ru-RU" altLang="x-none" sz="1500" i="1" dirty="0" err="1">
                <a:cs typeface="Arial" panose="020B0604020202020204" pitchFamily="34" charset="0"/>
              </a:rPr>
              <a:t>Lund</a:t>
            </a:r>
            <a:r>
              <a:rPr lang="ru-RU" altLang="x-none" sz="1500" i="1" dirty="0">
                <a:cs typeface="Arial" panose="020B0604020202020204" pitchFamily="34" charset="0"/>
              </a:rPr>
              <a:t> </a:t>
            </a:r>
            <a:r>
              <a:rPr lang="ru-RU" altLang="x-none" sz="1500" i="1" dirty="0" err="1">
                <a:cs typeface="Arial" panose="020B0604020202020204" pitchFamily="34" charset="0"/>
              </a:rPr>
              <a:t>et</a:t>
            </a:r>
            <a:r>
              <a:rPr lang="ru-RU" altLang="x-none" sz="1500" i="1" dirty="0">
                <a:cs typeface="Arial" panose="020B0604020202020204" pitchFamily="34" charset="0"/>
              </a:rPr>
              <a:t> al.,1991)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>
            <a:extLst>
              <a:ext uri="{FF2B5EF4-FFF2-40B4-BE49-F238E27FC236}">
                <a16:creationId xmlns:a16="http://schemas.microsoft.com/office/drawing/2014/main" xmlns="" id="{55C04B65-66E6-4A5C-A51B-22D36C14EB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332656"/>
            <a:ext cx="7139881" cy="46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x-none" sz="2400" dirty="0">
                <a:cs typeface="Arial" panose="020B0604020202020204" pitchFamily="34" charset="0"/>
              </a:rPr>
              <a:t>ВАЖНОСТЬ АНТИГРАВИТАЦИОННЫХ МЫШЦ</a:t>
            </a:r>
          </a:p>
        </p:txBody>
      </p:sp>
      <p:pic>
        <p:nvPicPr>
          <p:cNvPr id="49156" name="Picture 3">
            <a:extLst>
              <a:ext uri="{FF2B5EF4-FFF2-40B4-BE49-F238E27FC236}">
                <a16:creationId xmlns:a16="http://schemas.microsoft.com/office/drawing/2014/main" xmlns="" id="{B7A00CF8-F7A8-4F5E-ABC6-6010E32FDC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80" r="2363"/>
          <a:stretch/>
        </p:blipFill>
        <p:spPr bwMode="auto">
          <a:xfrm>
            <a:off x="4364716" y="1196752"/>
            <a:ext cx="4334789" cy="4983011"/>
          </a:xfrm>
          <a:prstGeom prst="rect">
            <a:avLst/>
          </a:prstGeom>
          <a:solidFill>
            <a:srgbClr val="00297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0BEE804-AC7C-48FA-BF86-343073A62808}"/>
              </a:ext>
            </a:extLst>
          </p:cNvPr>
          <p:cNvSpPr/>
          <p:nvPr/>
        </p:nvSpPr>
        <p:spPr>
          <a:xfrm>
            <a:off x="467544" y="1068433"/>
            <a:ext cx="374441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ClrTx/>
              <a:buFontTx/>
              <a:buNone/>
            </a:pPr>
            <a:r>
              <a:rPr lang="ru-RU" altLang="x-none" sz="1600" b="0" dirty="0">
                <a:cs typeface="Arial" panose="020B0604020202020204" pitchFamily="34" charset="0"/>
              </a:rPr>
              <a:t>Главная функция: разгибание лодыжек, колен, бедер, спины.</a:t>
            </a:r>
          </a:p>
          <a:p>
            <a:pPr eaLnBrk="1" hangingPunct="1">
              <a:buClrTx/>
              <a:buFontTx/>
              <a:buNone/>
            </a:pPr>
            <a:r>
              <a:rPr lang="ru-RU" altLang="x-none" sz="1600" b="0" dirty="0">
                <a:cs typeface="Arial" panose="020B0604020202020204" pitchFamily="34" charset="0"/>
              </a:rPr>
              <a:t>Благодаря тонусу, мышцы сопротивляются постоянному напряжению из-за силы тяжести, и поддерживается нормальная осанка.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3CACDB1-D155-4088-B600-8B12613EABCE}"/>
              </a:ext>
            </a:extLst>
          </p:cNvPr>
          <p:cNvSpPr/>
          <p:nvPr/>
        </p:nvSpPr>
        <p:spPr>
          <a:xfrm>
            <a:off x="480445" y="2852936"/>
            <a:ext cx="345638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altLang="x-none" sz="1600" b="0" dirty="0">
                <a:cs typeface="Arial" panose="020B0604020202020204" pitchFamily="34" charset="0"/>
              </a:rPr>
              <a:t>Антигравитационные мышцы активируются</a:t>
            </a:r>
            <a:r>
              <a:rPr lang="en-US" altLang="x-none" sz="1600" b="0" dirty="0">
                <a:cs typeface="Arial" panose="020B0604020202020204" pitchFamily="34" charset="0"/>
              </a:rPr>
              <a:t>,</a:t>
            </a:r>
            <a:r>
              <a:rPr lang="ru-RU" altLang="x-none" sz="1600" b="0" dirty="0">
                <a:cs typeface="Arial" panose="020B0604020202020204" pitchFamily="34" charset="0"/>
              </a:rPr>
              <a:t> когда нужно сопротивляться силе тяжести.</a:t>
            </a:r>
          </a:p>
          <a:p>
            <a:pPr eaLnBrk="1" hangingPunct="1">
              <a:buClrTx/>
            </a:pPr>
            <a:endParaRPr lang="ru-RU" altLang="x-none" sz="1600" b="0" dirty="0">
              <a:cs typeface="Arial" panose="020B0604020202020204" pitchFamily="34" charset="0"/>
            </a:endParaRPr>
          </a:p>
          <a:p>
            <a:pPr eaLnBrk="1" hangingPunct="1"/>
            <a:r>
              <a:rPr lang="ru-RU" altLang="x-none" sz="1600" b="0" dirty="0">
                <a:cs typeface="Arial" panose="020B0604020202020204" pitchFamily="34" charset="0"/>
              </a:rPr>
              <a:t>Многораздельные мышцы более активированы</a:t>
            </a:r>
            <a:r>
              <a:rPr lang="en-US" altLang="x-none" sz="1600" b="0" dirty="0">
                <a:cs typeface="Arial" panose="020B0604020202020204" pitchFamily="34" charset="0"/>
              </a:rPr>
              <a:t>,</a:t>
            </a:r>
            <a:r>
              <a:rPr lang="ru-RU" altLang="x-none" sz="1600" b="0" dirty="0">
                <a:cs typeface="Arial" panose="020B0604020202020204" pitchFamily="34" charset="0"/>
              </a:rPr>
              <a:t> чем подвздошно-рёберная мышца при удерживании туловища.</a:t>
            </a:r>
            <a:endParaRPr lang="en-US" altLang="x-none" sz="1600" b="0" dirty="0">
              <a:cs typeface="Arial" panose="020B0604020202020204" pitchFamily="34" charset="0"/>
            </a:endParaRPr>
          </a:p>
          <a:p>
            <a:pPr eaLnBrk="1" hangingPunct="1"/>
            <a:r>
              <a:rPr lang="ru-RU" altLang="x-none" sz="1600" b="0" dirty="0">
                <a:cs typeface="Arial" panose="020B0604020202020204" pitchFamily="34" charset="0"/>
              </a:rPr>
              <a:t>(</a:t>
            </a:r>
            <a:r>
              <a:rPr lang="ru-RU" altLang="x-none" sz="1600" b="0" dirty="0" err="1">
                <a:cs typeface="Arial" panose="020B0604020202020204" pitchFamily="34" charset="0"/>
              </a:rPr>
              <a:t>Ng</a:t>
            </a:r>
            <a:r>
              <a:rPr lang="ru-RU" altLang="x-none" sz="1600" b="0" dirty="0">
                <a:cs typeface="Arial" panose="020B0604020202020204" pitchFamily="34" charset="0"/>
              </a:rPr>
              <a:t> </a:t>
            </a:r>
            <a:r>
              <a:rPr lang="ru-RU" altLang="x-none" sz="1600" b="0" dirty="0" err="1">
                <a:cs typeface="Arial" panose="020B0604020202020204" pitchFamily="34" charset="0"/>
              </a:rPr>
              <a:t>et</a:t>
            </a:r>
            <a:r>
              <a:rPr lang="ru-RU" altLang="x-none" sz="1600" b="0" dirty="0">
                <a:cs typeface="Arial" panose="020B0604020202020204" pitchFamily="34" charset="0"/>
              </a:rPr>
              <a:t> </a:t>
            </a:r>
            <a:r>
              <a:rPr lang="ru-RU" altLang="x-none" sz="1600" b="0" dirty="0" err="1">
                <a:cs typeface="Arial" panose="020B0604020202020204" pitchFamily="34" charset="0"/>
              </a:rPr>
              <a:t>al</a:t>
            </a:r>
            <a:r>
              <a:rPr lang="ru-RU" altLang="x-none" sz="1600" b="0" dirty="0">
                <a:cs typeface="Arial" panose="020B0604020202020204" pitchFamily="34" charset="0"/>
              </a:rPr>
              <a:t>., 1997)</a:t>
            </a:r>
          </a:p>
          <a:p>
            <a:pPr eaLnBrk="1" hangingPunct="1">
              <a:buClrTx/>
            </a:pPr>
            <a:endParaRPr lang="ru-RU" altLang="x-none" sz="1600" b="0" dirty="0">
              <a:cs typeface="Arial" panose="020B0604020202020204" pitchFamily="34" charset="0"/>
            </a:endParaRPr>
          </a:p>
          <a:p>
            <a:pPr eaLnBrk="1" hangingPunct="1"/>
            <a:r>
              <a:rPr lang="ru-RU" altLang="x-none" sz="1600" b="0" dirty="0">
                <a:cs typeface="Arial" panose="020B0604020202020204" pitchFamily="34" charset="0"/>
              </a:rPr>
              <a:t>Активность мышц туловища увеличивается с увеличением угла наклона тела.</a:t>
            </a:r>
          </a:p>
          <a:p>
            <a:pPr eaLnBrk="1" hangingPunct="1"/>
            <a:r>
              <a:rPr lang="ru-RU" altLang="x-none" sz="1600" b="0" dirty="0">
                <a:cs typeface="Arial" panose="020B0604020202020204" pitchFamily="34" charset="0"/>
              </a:rPr>
              <a:t>(</a:t>
            </a:r>
            <a:r>
              <a:rPr lang="ru-RU" altLang="x-none" sz="1600" b="0" dirty="0" err="1">
                <a:cs typeface="Arial" panose="020B0604020202020204" pitchFamily="34" charset="0"/>
              </a:rPr>
              <a:t>Anders</a:t>
            </a:r>
            <a:r>
              <a:rPr lang="ru-RU" altLang="x-none" sz="1600" b="0" dirty="0">
                <a:cs typeface="Arial" panose="020B0604020202020204" pitchFamily="34" charset="0"/>
              </a:rPr>
              <a:t> </a:t>
            </a:r>
            <a:r>
              <a:rPr lang="ru-RU" altLang="x-none" sz="1600" b="0" dirty="0" err="1">
                <a:cs typeface="Arial" panose="020B0604020202020204" pitchFamily="34" charset="0"/>
              </a:rPr>
              <a:t>et</a:t>
            </a:r>
            <a:r>
              <a:rPr lang="ru-RU" altLang="x-none" sz="1600" b="0" dirty="0">
                <a:cs typeface="Arial" panose="020B0604020202020204" pitchFamily="34" charset="0"/>
              </a:rPr>
              <a:t> </a:t>
            </a:r>
            <a:r>
              <a:rPr lang="ru-RU" altLang="x-none" sz="1600" b="0" dirty="0" err="1">
                <a:cs typeface="Arial" panose="020B0604020202020204" pitchFamily="34" charset="0"/>
              </a:rPr>
              <a:t>al</a:t>
            </a:r>
            <a:r>
              <a:rPr lang="ru-RU" altLang="x-none" sz="1600" b="0" dirty="0">
                <a:cs typeface="Arial" panose="020B0604020202020204" pitchFamily="34" charset="0"/>
              </a:rPr>
              <a:t>., 2008)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93021018-F1FD-4F5D-9DB0-F8080ED20C6C}"/>
              </a:ext>
            </a:extLst>
          </p:cNvPr>
          <p:cNvCxnSpPr>
            <a:cxnSpLocks/>
          </p:cNvCxnSpPr>
          <p:nvPr/>
        </p:nvCxnSpPr>
        <p:spPr>
          <a:xfrm>
            <a:off x="-144463" y="836712"/>
            <a:ext cx="8100839" cy="0"/>
          </a:xfrm>
          <a:prstGeom prst="line">
            <a:avLst/>
          </a:prstGeom>
          <a:ln cap="rnd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333ACD1E-C7CF-44F3-BC9A-7A48D34701B5}"/>
              </a:ext>
            </a:extLst>
          </p:cNvPr>
          <p:cNvSpPr/>
          <p:nvPr/>
        </p:nvSpPr>
        <p:spPr>
          <a:xfrm>
            <a:off x="0" y="5570081"/>
            <a:ext cx="323528" cy="576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8EE7B49B-E3DF-4B0E-94B2-7DE8E6C0A012}"/>
              </a:ext>
            </a:extLst>
          </p:cNvPr>
          <p:cNvSpPr/>
          <p:nvPr/>
        </p:nvSpPr>
        <p:spPr>
          <a:xfrm>
            <a:off x="0" y="4211508"/>
            <a:ext cx="323528" cy="576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B820CDE7-E676-4BCB-BCB3-71944E4C0758}"/>
              </a:ext>
            </a:extLst>
          </p:cNvPr>
          <p:cNvSpPr/>
          <p:nvPr/>
        </p:nvSpPr>
        <p:spPr>
          <a:xfrm>
            <a:off x="-7377" y="2996951"/>
            <a:ext cx="323528" cy="576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">
            <a:extLst>
              <a:ext uri="{FF2B5EF4-FFF2-40B4-BE49-F238E27FC236}">
                <a16:creationId xmlns:a16="http://schemas.microsoft.com/office/drawing/2014/main" xmlns="" id="{F5DA8E33-C615-42DB-A6C9-2DF1338DC0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988" y="207963"/>
            <a:ext cx="6159475" cy="829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x-none" sz="2400" dirty="0">
                <a:solidFill>
                  <a:srgbClr val="00297A"/>
                </a:solidFill>
                <a:cs typeface="Arial" panose="020B0604020202020204" pitchFamily="34" charset="0"/>
              </a:rPr>
              <a:t>УСТРОЙСТВА ДЛЯ ЛЕЧЕНИЯ НЕУСТОЙЧИВОСТИ ТУЛОВИЩА</a:t>
            </a:r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xmlns="" id="{CC8EAD0B-734E-482E-A944-DFC58CB2A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780" y="1496255"/>
            <a:ext cx="1728940" cy="921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x-none" b="0" dirty="0">
                <a:solidFill>
                  <a:schemeClr val="tx1"/>
                </a:solidFill>
                <a:cs typeface="Arial" panose="020B0604020202020204" pitchFamily="34" charset="0"/>
              </a:rPr>
              <a:t>Устройства с неустойчивым </a:t>
            </a:r>
          </a:p>
          <a:p>
            <a:pPr eaLnBrk="1" hangingPunct="1">
              <a:buClrTx/>
              <a:buFontTx/>
              <a:buNone/>
            </a:pPr>
            <a:r>
              <a:rPr lang="ru-RU" altLang="x-none" b="0" dirty="0">
                <a:solidFill>
                  <a:schemeClr val="tx1"/>
                </a:solidFill>
                <a:cs typeface="Arial" panose="020B0604020202020204" pitchFamily="34" charset="0"/>
              </a:rPr>
              <a:t>состоянием</a:t>
            </a:r>
          </a:p>
        </p:txBody>
      </p:sp>
      <p:pic>
        <p:nvPicPr>
          <p:cNvPr id="51204" name="Picture 3">
            <a:extLst>
              <a:ext uri="{FF2B5EF4-FFF2-40B4-BE49-F238E27FC236}">
                <a16:creationId xmlns:a16="http://schemas.microsoft.com/office/drawing/2014/main" xmlns="" id="{15B1707F-1328-46F1-B76C-90088EE705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54" r="83" b="43399"/>
          <a:stretch/>
        </p:blipFill>
        <p:spPr bwMode="auto">
          <a:xfrm>
            <a:off x="4889265" y="1542050"/>
            <a:ext cx="2690422" cy="1785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b="4339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06" name="Picture 5">
            <a:extLst>
              <a:ext uri="{FF2B5EF4-FFF2-40B4-BE49-F238E27FC236}">
                <a16:creationId xmlns:a16="http://schemas.microsoft.com/office/drawing/2014/main" xmlns="" id="{7C2FEF31-A1CD-416A-AC32-E5B94CAE7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232" y="2824004"/>
            <a:ext cx="1809750" cy="24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07" name="Picture 6">
            <a:extLst>
              <a:ext uri="{FF2B5EF4-FFF2-40B4-BE49-F238E27FC236}">
                <a16:creationId xmlns:a16="http://schemas.microsoft.com/office/drawing/2014/main" xmlns="" id="{5362F36F-01DF-4241-AA84-6A6A9C4BC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5024" y="3468609"/>
            <a:ext cx="238125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08" name="Picture 7">
            <a:extLst>
              <a:ext uri="{FF2B5EF4-FFF2-40B4-BE49-F238E27FC236}">
                <a16:creationId xmlns:a16="http://schemas.microsoft.com/office/drawing/2014/main" xmlns="" id="{A656C743-18F0-40C6-B74C-8021DABDC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31197" y="1189413"/>
            <a:ext cx="936625" cy="200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09" name="Picture 8">
            <a:extLst>
              <a:ext uri="{FF2B5EF4-FFF2-40B4-BE49-F238E27FC236}">
                <a16:creationId xmlns:a16="http://schemas.microsoft.com/office/drawing/2014/main" xmlns="" id="{2E399412-290D-4E6E-A9C2-57FC8953E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8716" y="3354388"/>
            <a:ext cx="941586" cy="20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10" name="Picture 9">
            <a:extLst>
              <a:ext uri="{FF2B5EF4-FFF2-40B4-BE49-F238E27FC236}">
                <a16:creationId xmlns:a16="http://schemas.microsoft.com/office/drawing/2014/main" xmlns="" id="{2AAEC420-D14C-4E69-B866-335BF49CC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4181" y="1542050"/>
            <a:ext cx="2379636" cy="1785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11" name="Picture 10">
            <a:extLst>
              <a:ext uri="{FF2B5EF4-FFF2-40B4-BE49-F238E27FC236}">
                <a16:creationId xmlns:a16="http://schemas.microsoft.com/office/drawing/2014/main" xmlns="" id="{18D5295A-8035-4AFD-A842-521DD53C6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9265" y="3465355"/>
            <a:ext cx="2690422" cy="184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12" name="Rectangle 11">
            <a:extLst>
              <a:ext uri="{FF2B5EF4-FFF2-40B4-BE49-F238E27FC236}">
                <a16:creationId xmlns:a16="http://schemas.microsoft.com/office/drawing/2014/main" xmlns="" id="{665F5D23-72FF-43F6-904A-719B840C26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466" y="5479758"/>
            <a:ext cx="7081838" cy="1075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 marL="215900" indent="-21590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39800" algn="l"/>
                <a:tab pos="1663700" algn="l"/>
                <a:tab pos="2387600" algn="l"/>
                <a:tab pos="3109913" algn="l"/>
                <a:tab pos="3833813" algn="l"/>
                <a:tab pos="4559300" algn="l"/>
                <a:tab pos="5283200" algn="l"/>
                <a:tab pos="6007100" algn="l"/>
                <a:tab pos="6731000" algn="l"/>
                <a:tab pos="7453313" algn="l"/>
                <a:tab pos="7962900" algn="l"/>
                <a:tab pos="8686800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39800" algn="l"/>
                <a:tab pos="1663700" algn="l"/>
                <a:tab pos="2387600" algn="l"/>
                <a:tab pos="3109913" algn="l"/>
                <a:tab pos="3833813" algn="l"/>
                <a:tab pos="4559300" algn="l"/>
                <a:tab pos="5283200" algn="l"/>
                <a:tab pos="6007100" algn="l"/>
                <a:tab pos="6731000" algn="l"/>
                <a:tab pos="7453313" algn="l"/>
                <a:tab pos="7962900" algn="l"/>
                <a:tab pos="8686800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39800" algn="l"/>
                <a:tab pos="1663700" algn="l"/>
                <a:tab pos="2387600" algn="l"/>
                <a:tab pos="3109913" algn="l"/>
                <a:tab pos="3833813" algn="l"/>
                <a:tab pos="4559300" algn="l"/>
                <a:tab pos="5283200" algn="l"/>
                <a:tab pos="6007100" algn="l"/>
                <a:tab pos="6731000" algn="l"/>
                <a:tab pos="7453313" algn="l"/>
                <a:tab pos="7962900" algn="l"/>
                <a:tab pos="8686800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39800" algn="l"/>
                <a:tab pos="1663700" algn="l"/>
                <a:tab pos="2387600" algn="l"/>
                <a:tab pos="3109913" algn="l"/>
                <a:tab pos="3833813" algn="l"/>
                <a:tab pos="4559300" algn="l"/>
                <a:tab pos="5283200" algn="l"/>
                <a:tab pos="6007100" algn="l"/>
                <a:tab pos="6731000" algn="l"/>
                <a:tab pos="7453313" algn="l"/>
                <a:tab pos="7962900" algn="l"/>
                <a:tab pos="8686800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39800" algn="l"/>
                <a:tab pos="1663700" algn="l"/>
                <a:tab pos="2387600" algn="l"/>
                <a:tab pos="3109913" algn="l"/>
                <a:tab pos="3833813" algn="l"/>
                <a:tab pos="4559300" algn="l"/>
                <a:tab pos="5283200" algn="l"/>
                <a:tab pos="6007100" algn="l"/>
                <a:tab pos="6731000" algn="l"/>
                <a:tab pos="7453313" algn="l"/>
                <a:tab pos="7962900" algn="l"/>
                <a:tab pos="8686800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39800" algn="l"/>
                <a:tab pos="1663700" algn="l"/>
                <a:tab pos="2387600" algn="l"/>
                <a:tab pos="3109913" algn="l"/>
                <a:tab pos="3833813" algn="l"/>
                <a:tab pos="4559300" algn="l"/>
                <a:tab pos="5283200" algn="l"/>
                <a:tab pos="6007100" algn="l"/>
                <a:tab pos="6731000" algn="l"/>
                <a:tab pos="7453313" algn="l"/>
                <a:tab pos="7962900" algn="l"/>
                <a:tab pos="8686800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39800" algn="l"/>
                <a:tab pos="1663700" algn="l"/>
                <a:tab pos="2387600" algn="l"/>
                <a:tab pos="3109913" algn="l"/>
                <a:tab pos="3833813" algn="l"/>
                <a:tab pos="4559300" algn="l"/>
                <a:tab pos="5283200" algn="l"/>
                <a:tab pos="6007100" algn="l"/>
                <a:tab pos="6731000" algn="l"/>
                <a:tab pos="7453313" algn="l"/>
                <a:tab pos="7962900" algn="l"/>
                <a:tab pos="8686800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39800" algn="l"/>
                <a:tab pos="1663700" algn="l"/>
                <a:tab pos="2387600" algn="l"/>
                <a:tab pos="3109913" algn="l"/>
                <a:tab pos="3833813" algn="l"/>
                <a:tab pos="4559300" algn="l"/>
                <a:tab pos="5283200" algn="l"/>
                <a:tab pos="6007100" algn="l"/>
                <a:tab pos="6731000" algn="l"/>
                <a:tab pos="7453313" algn="l"/>
                <a:tab pos="7962900" algn="l"/>
                <a:tab pos="8686800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39800" algn="l"/>
                <a:tab pos="1663700" algn="l"/>
                <a:tab pos="2387600" algn="l"/>
                <a:tab pos="3109913" algn="l"/>
                <a:tab pos="3833813" algn="l"/>
                <a:tab pos="4559300" algn="l"/>
                <a:tab pos="5283200" algn="l"/>
                <a:tab pos="6007100" algn="l"/>
                <a:tab pos="6731000" algn="l"/>
                <a:tab pos="7453313" algn="l"/>
                <a:tab pos="7962900" algn="l"/>
                <a:tab pos="8686800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altLang="x-none" sz="1600" b="0" dirty="0">
                <a:solidFill>
                  <a:schemeClr val="tx1"/>
                </a:solidFill>
                <a:cs typeface="Arial" panose="020B0604020202020204" pitchFamily="34" charset="0"/>
              </a:rPr>
              <a:t>Высокая экономичность и удобство, но непрактичность для пожилых людей и людей с ограниченными возможностями.</a:t>
            </a:r>
          </a:p>
          <a:p>
            <a:pPr eaLnBrk="1" hangingPunct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altLang="x-none" sz="1600" b="0" dirty="0">
                <a:solidFill>
                  <a:schemeClr val="tx1"/>
                </a:solidFill>
                <a:cs typeface="Arial" panose="020B0604020202020204" pitchFamily="34" charset="0"/>
              </a:rPr>
              <a:t>Отсутствие возможности получать количественные результаты упражнений.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FBFD4886-3E09-4047-B8D8-B9BC63006CD7}"/>
              </a:ext>
            </a:extLst>
          </p:cNvPr>
          <p:cNvCxnSpPr>
            <a:cxnSpLocks/>
          </p:cNvCxnSpPr>
          <p:nvPr/>
        </p:nvCxnSpPr>
        <p:spPr>
          <a:xfrm>
            <a:off x="-144463" y="1124744"/>
            <a:ext cx="7452767" cy="0"/>
          </a:xfrm>
          <a:prstGeom prst="line">
            <a:avLst/>
          </a:prstGeom>
          <a:ln cap="rnd">
            <a:solidFill>
              <a:srgbClr val="00297A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>
            <a:extLst>
              <a:ext uri="{FF2B5EF4-FFF2-40B4-BE49-F238E27FC236}">
                <a16:creationId xmlns:a16="http://schemas.microsoft.com/office/drawing/2014/main" xmlns="" id="{700CB31D-6899-4399-B41F-EBADE0A59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4987" y="3454890"/>
            <a:ext cx="4325045" cy="2422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51" name="Picture 2">
            <a:extLst>
              <a:ext uri="{FF2B5EF4-FFF2-40B4-BE49-F238E27FC236}">
                <a16:creationId xmlns:a16="http://schemas.microsoft.com/office/drawing/2014/main" xmlns="" id="{2453CF6E-2ED8-43A2-A0DF-F7C156503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203927"/>
            <a:ext cx="3960440" cy="3673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3252" name="Rectangle 3">
            <a:extLst>
              <a:ext uri="{FF2B5EF4-FFF2-40B4-BE49-F238E27FC236}">
                <a16:creationId xmlns:a16="http://schemas.microsoft.com/office/drawing/2014/main" xmlns="" id="{39B8F98B-5A39-400A-BD31-87B970A1D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980728"/>
            <a:ext cx="5544616" cy="644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x-none" b="0" dirty="0">
                <a:cs typeface="Arial" panose="020B0604020202020204" pitchFamily="34" charset="0"/>
              </a:rPr>
              <a:t>Существуют </a:t>
            </a:r>
            <a:r>
              <a:rPr lang="ru-RU" altLang="x-none" b="0" dirty="0" smtClean="0">
                <a:cs typeface="Arial" panose="020B0604020202020204" pitchFamily="34" charset="0"/>
              </a:rPr>
              <a:t>различное </a:t>
            </a:r>
            <a:r>
              <a:rPr lang="ru-RU" altLang="x-none" b="0" dirty="0" err="1" smtClean="0">
                <a:cs typeface="Arial" panose="020B0604020202020204" pitchFamily="34" charset="0"/>
              </a:rPr>
              <a:t>кизеонологическое</a:t>
            </a:r>
            <a:r>
              <a:rPr lang="ru-RU" altLang="x-none" b="0" dirty="0" smtClean="0">
                <a:cs typeface="Arial" panose="020B0604020202020204" pitchFamily="34" charset="0"/>
              </a:rPr>
              <a:t>  оборудование для </a:t>
            </a:r>
            <a:r>
              <a:rPr lang="ru-RU" altLang="x-none" b="0" dirty="0">
                <a:cs typeface="Arial" panose="020B0604020202020204" pitchFamily="34" charset="0"/>
              </a:rPr>
              <a:t>реабилитации конечностей</a:t>
            </a:r>
            <a:r>
              <a:rPr lang="en-US" altLang="x-none" b="0" dirty="0">
                <a:cs typeface="Arial" panose="020B0604020202020204" pitchFamily="34" charset="0"/>
              </a:rPr>
              <a:t>.</a:t>
            </a:r>
            <a:endParaRPr lang="ru-RU" altLang="x-none" b="0" dirty="0">
              <a:cs typeface="Arial" panose="020B0604020202020204" pitchFamily="34" charset="0"/>
            </a:endParaRPr>
          </a:p>
        </p:txBody>
      </p:sp>
      <p:sp>
        <p:nvSpPr>
          <p:cNvPr id="53253" name="Rectangle 4">
            <a:extLst>
              <a:ext uri="{FF2B5EF4-FFF2-40B4-BE49-F238E27FC236}">
                <a16:creationId xmlns:a16="http://schemas.microsoft.com/office/drawing/2014/main" xmlns="" id="{48F40263-B459-4F1F-AC65-25B0EF57F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1796342"/>
            <a:ext cx="3960440" cy="147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2390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2390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2390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2390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2390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2390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2390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2390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5067300" algn="l"/>
                <a:tab pos="5791200" algn="l"/>
                <a:tab pos="6515100" algn="l"/>
                <a:tab pos="7237413" algn="l"/>
                <a:tab pos="72390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x-none" b="0" dirty="0">
                <a:cs typeface="Arial" panose="020B0604020202020204" pitchFamily="34" charset="0"/>
              </a:rPr>
              <a:t>Одним из недостатков существующего оборудования является сложность эффективного укрепления брюшных мышц</a:t>
            </a:r>
            <a:r>
              <a:rPr lang="en-US" altLang="x-none" b="0" dirty="0">
                <a:cs typeface="Arial" panose="020B0604020202020204" pitchFamily="34" charset="0"/>
              </a:rPr>
              <a:t/>
            </a:r>
            <a:br>
              <a:rPr lang="en-US" altLang="x-none" b="0" dirty="0">
                <a:cs typeface="Arial" panose="020B0604020202020204" pitchFamily="34" charset="0"/>
              </a:rPr>
            </a:br>
            <a:r>
              <a:rPr lang="ru-RU" altLang="x-none" b="0" dirty="0">
                <a:cs typeface="Arial" panose="020B0604020202020204" pitchFamily="34" charset="0"/>
              </a:rPr>
              <a:t>и мышц спины.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6868747-397C-4E11-8B3B-9B7E1E34FF85}"/>
              </a:ext>
            </a:extLst>
          </p:cNvPr>
          <p:cNvSpPr/>
          <p:nvPr/>
        </p:nvSpPr>
        <p:spPr>
          <a:xfrm>
            <a:off x="467544" y="280343"/>
            <a:ext cx="47163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buClrTx/>
              <a:buFontTx/>
              <a:buNone/>
            </a:pPr>
            <a:r>
              <a:rPr lang="ru-RU" altLang="x-none" sz="2400" dirty="0">
                <a:cs typeface="Arial" panose="020B0604020202020204" pitchFamily="34" charset="0"/>
              </a:rPr>
              <a:t>УКРЕПЛЕНИЕ МЫШЦ СПИНЫ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85905722-6924-44EC-8299-D459DD70879F}"/>
              </a:ext>
            </a:extLst>
          </p:cNvPr>
          <p:cNvCxnSpPr>
            <a:cxnSpLocks/>
          </p:cNvCxnSpPr>
          <p:nvPr/>
        </p:nvCxnSpPr>
        <p:spPr>
          <a:xfrm>
            <a:off x="-144463" y="836712"/>
            <a:ext cx="5436543" cy="0"/>
          </a:xfrm>
          <a:prstGeom prst="line">
            <a:avLst/>
          </a:prstGeom>
          <a:ln cap="rnd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F639060-7B64-4D00-B782-0FA2415BA0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659157" cy="685800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1833AD0-73DC-405B-BB14-9592F83FA74D}"/>
              </a:ext>
            </a:extLst>
          </p:cNvPr>
          <p:cNvSpPr/>
          <p:nvPr/>
        </p:nvSpPr>
        <p:spPr bwMode="auto">
          <a:xfrm>
            <a:off x="0" y="548680"/>
            <a:ext cx="2699792" cy="2016224"/>
          </a:xfrm>
          <a:prstGeom prst="rect">
            <a:avLst/>
          </a:prstGeom>
          <a:solidFill>
            <a:srgbClr val="00297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x-none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59397" name="Rectangle 4">
            <a:extLst>
              <a:ext uri="{FF2B5EF4-FFF2-40B4-BE49-F238E27FC236}">
                <a16:creationId xmlns:a16="http://schemas.microsoft.com/office/drawing/2014/main" xmlns="" id="{25BC4454-2245-4E1C-86DE-3E9C24EFF9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96" y="729780"/>
            <a:ext cx="2277839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4013" algn="l"/>
                <a:tab pos="3617913" algn="l"/>
                <a:tab pos="4343400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x-none" sz="2400" dirty="0">
                <a:cs typeface="Arial" panose="020B0604020202020204" pitchFamily="34" charset="0"/>
              </a:rPr>
              <a:t>3D-NEWTON</a:t>
            </a:r>
            <a:endParaRPr lang="ru-RU" altLang="x-none" sz="2400" dirty="0"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22A7A7F-6C45-4F08-A28C-96D6B081A8DF}"/>
              </a:ext>
            </a:extLst>
          </p:cNvPr>
          <p:cNvSpPr/>
          <p:nvPr/>
        </p:nvSpPr>
        <p:spPr>
          <a:xfrm>
            <a:off x="177367" y="1212082"/>
            <a:ext cx="25224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ClrTx/>
              <a:buFontTx/>
              <a:buNone/>
            </a:pPr>
            <a:r>
              <a:rPr lang="ru-RU" altLang="x-none" dirty="0">
                <a:cs typeface="Arial" panose="020B0604020202020204" pitchFamily="34" charset="0"/>
              </a:rPr>
              <a:t>Роботизированная система гравитационного тренинга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97A"/>
            </a:gs>
            <a:gs pos="100000">
              <a:srgbClr val="00164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2">
            <a:extLst>
              <a:ext uri="{FF2B5EF4-FFF2-40B4-BE49-F238E27FC236}">
                <a16:creationId xmlns:a16="http://schemas.microsoft.com/office/drawing/2014/main" xmlns="" id="{E5EE5A79-C9A8-47F9-A68E-4659A3A085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220"/>
          <a:stretch/>
        </p:blipFill>
        <p:spPr bwMode="auto">
          <a:xfrm>
            <a:off x="2133229" y="2492896"/>
            <a:ext cx="5304429" cy="412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43833E05-CCFA-4530-A08B-D3DDB4FE0A50}"/>
              </a:ext>
            </a:extLst>
          </p:cNvPr>
          <p:cNvSpPr/>
          <p:nvPr/>
        </p:nvSpPr>
        <p:spPr bwMode="auto">
          <a:xfrm>
            <a:off x="688241" y="5170337"/>
            <a:ext cx="2261771" cy="425628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x-none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6090018F-3C90-4DD8-AE55-50C32CF9AAC6}"/>
              </a:ext>
            </a:extLst>
          </p:cNvPr>
          <p:cNvSpPr/>
          <p:nvPr/>
        </p:nvSpPr>
        <p:spPr bwMode="auto">
          <a:xfrm>
            <a:off x="4044212" y="1977001"/>
            <a:ext cx="1872208" cy="407548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x-none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881C95F0-5988-488E-896F-E1E62FD1DE88}"/>
              </a:ext>
            </a:extLst>
          </p:cNvPr>
          <p:cNvSpPr/>
          <p:nvPr/>
        </p:nvSpPr>
        <p:spPr bwMode="auto">
          <a:xfrm>
            <a:off x="6412892" y="2629325"/>
            <a:ext cx="2621190" cy="739593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x-non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55299" name="Rectangle 6">
            <a:extLst>
              <a:ext uri="{FF2B5EF4-FFF2-40B4-BE49-F238E27FC236}">
                <a16:creationId xmlns:a16="http://schemas.microsoft.com/office/drawing/2014/main" xmlns="" id="{5A00805C-1884-4361-81B5-A48D88ED6D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407" y="967773"/>
            <a:ext cx="3994456" cy="147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 marL="215900" indent="-21590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39800" algn="l"/>
                <a:tab pos="1663700" algn="l"/>
                <a:tab pos="2387600" algn="l"/>
                <a:tab pos="3109913" algn="l"/>
                <a:tab pos="3833813" algn="l"/>
                <a:tab pos="4559300" algn="l"/>
                <a:tab pos="5283200" algn="l"/>
                <a:tab pos="6007100" algn="l"/>
                <a:tab pos="6731000" algn="l"/>
                <a:tab pos="7453313" algn="l"/>
                <a:tab pos="8177213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39800" algn="l"/>
                <a:tab pos="1663700" algn="l"/>
                <a:tab pos="2387600" algn="l"/>
                <a:tab pos="3109913" algn="l"/>
                <a:tab pos="3833813" algn="l"/>
                <a:tab pos="4559300" algn="l"/>
                <a:tab pos="5283200" algn="l"/>
                <a:tab pos="6007100" algn="l"/>
                <a:tab pos="6731000" algn="l"/>
                <a:tab pos="7453313" algn="l"/>
                <a:tab pos="8177213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39800" algn="l"/>
                <a:tab pos="1663700" algn="l"/>
                <a:tab pos="2387600" algn="l"/>
                <a:tab pos="3109913" algn="l"/>
                <a:tab pos="3833813" algn="l"/>
                <a:tab pos="4559300" algn="l"/>
                <a:tab pos="5283200" algn="l"/>
                <a:tab pos="6007100" algn="l"/>
                <a:tab pos="6731000" algn="l"/>
                <a:tab pos="7453313" algn="l"/>
                <a:tab pos="8177213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39800" algn="l"/>
                <a:tab pos="1663700" algn="l"/>
                <a:tab pos="2387600" algn="l"/>
                <a:tab pos="3109913" algn="l"/>
                <a:tab pos="3833813" algn="l"/>
                <a:tab pos="4559300" algn="l"/>
                <a:tab pos="5283200" algn="l"/>
                <a:tab pos="6007100" algn="l"/>
                <a:tab pos="6731000" algn="l"/>
                <a:tab pos="7453313" algn="l"/>
                <a:tab pos="8177213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39800" algn="l"/>
                <a:tab pos="1663700" algn="l"/>
                <a:tab pos="2387600" algn="l"/>
                <a:tab pos="3109913" algn="l"/>
                <a:tab pos="3833813" algn="l"/>
                <a:tab pos="4559300" algn="l"/>
                <a:tab pos="5283200" algn="l"/>
                <a:tab pos="6007100" algn="l"/>
                <a:tab pos="6731000" algn="l"/>
                <a:tab pos="7453313" algn="l"/>
                <a:tab pos="8177213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39800" algn="l"/>
                <a:tab pos="1663700" algn="l"/>
                <a:tab pos="2387600" algn="l"/>
                <a:tab pos="3109913" algn="l"/>
                <a:tab pos="3833813" algn="l"/>
                <a:tab pos="4559300" algn="l"/>
                <a:tab pos="5283200" algn="l"/>
                <a:tab pos="6007100" algn="l"/>
                <a:tab pos="6731000" algn="l"/>
                <a:tab pos="7453313" algn="l"/>
                <a:tab pos="8177213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39800" algn="l"/>
                <a:tab pos="1663700" algn="l"/>
                <a:tab pos="2387600" algn="l"/>
                <a:tab pos="3109913" algn="l"/>
                <a:tab pos="3833813" algn="l"/>
                <a:tab pos="4559300" algn="l"/>
                <a:tab pos="5283200" algn="l"/>
                <a:tab pos="6007100" algn="l"/>
                <a:tab pos="6731000" algn="l"/>
                <a:tab pos="7453313" algn="l"/>
                <a:tab pos="8177213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39800" algn="l"/>
                <a:tab pos="1663700" algn="l"/>
                <a:tab pos="2387600" algn="l"/>
                <a:tab pos="3109913" algn="l"/>
                <a:tab pos="3833813" algn="l"/>
                <a:tab pos="4559300" algn="l"/>
                <a:tab pos="5283200" algn="l"/>
                <a:tab pos="6007100" algn="l"/>
                <a:tab pos="6731000" algn="l"/>
                <a:tab pos="7453313" algn="l"/>
                <a:tab pos="8177213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39800" algn="l"/>
                <a:tab pos="1663700" algn="l"/>
                <a:tab pos="2387600" algn="l"/>
                <a:tab pos="3109913" algn="l"/>
                <a:tab pos="3833813" algn="l"/>
                <a:tab pos="4559300" algn="l"/>
                <a:tab pos="5283200" algn="l"/>
                <a:tab pos="6007100" algn="l"/>
                <a:tab pos="6731000" algn="l"/>
                <a:tab pos="7453313" algn="l"/>
                <a:tab pos="8177213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x-none" sz="1500" b="0" dirty="0">
                <a:cs typeface="Arial" panose="020B0604020202020204" pitchFamily="34" charset="0"/>
              </a:rPr>
              <a:t>3D-NEWTON </a:t>
            </a:r>
            <a:r>
              <a:rPr lang="ru-RU" altLang="x-none" sz="1500" b="0" dirty="0">
                <a:cs typeface="Arial" panose="020B0604020202020204" pitchFamily="34" charset="0"/>
              </a:rPr>
              <a:t>может использовать силу тяжести</a:t>
            </a:r>
            <a:r>
              <a:rPr lang="en-US" altLang="x-none" sz="1500" b="0" dirty="0">
                <a:cs typeface="Arial" panose="020B0604020202020204" pitchFamily="34" charset="0"/>
              </a:rPr>
              <a:t>  </a:t>
            </a:r>
            <a:r>
              <a:rPr lang="ru-RU" altLang="x-none" sz="1500" b="0" dirty="0">
                <a:cs typeface="Arial" panose="020B0604020202020204" pitchFamily="34" charset="0"/>
              </a:rPr>
              <a:t>как сопротивление.</a:t>
            </a:r>
          </a:p>
          <a:p>
            <a:pPr eaLnBrk="1" hangingPunct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altLang="x-none" sz="1500" b="0" dirty="0">
                <a:cs typeface="Arial" panose="020B0604020202020204" pitchFamily="34" charset="0"/>
              </a:rPr>
              <a:t> </a:t>
            </a:r>
            <a:r>
              <a:rPr lang="ru-RU" altLang="x-none" sz="1500" b="0" dirty="0" err="1">
                <a:cs typeface="Arial" panose="020B0604020202020204" pitchFamily="34" charset="0"/>
              </a:rPr>
              <a:t>Многонаправленность</a:t>
            </a:r>
            <a:r>
              <a:rPr lang="ru-RU" altLang="x-none" sz="1500" b="0" dirty="0">
                <a:cs typeface="Arial" panose="020B0604020202020204" pitchFamily="34" charset="0"/>
              </a:rPr>
              <a:t> силы </a:t>
            </a:r>
            <a:r>
              <a:rPr lang="ru-RU" altLang="x-none" sz="1500" b="0" dirty="0" smtClean="0">
                <a:cs typeface="Arial" panose="020B0604020202020204" pitchFamily="34" charset="0"/>
              </a:rPr>
              <a:t>тяжести</a:t>
            </a:r>
            <a:r>
              <a:rPr lang="en-US" altLang="x-none" sz="1500" b="0" dirty="0" smtClean="0">
                <a:cs typeface="Arial" panose="020B0604020202020204" pitchFamily="34" charset="0"/>
              </a:rPr>
              <a:t> </a:t>
            </a:r>
            <a:r>
              <a:rPr lang="ru-RU" altLang="x-none" sz="1500" b="0" dirty="0" smtClean="0">
                <a:cs typeface="Arial" panose="020B0604020202020204" pitchFamily="34" charset="0"/>
              </a:rPr>
              <a:t>за счет различных углов наклона</a:t>
            </a:r>
            <a:endParaRPr lang="ru-RU" altLang="x-none" sz="1500" b="0" dirty="0">
              <a:cs typeface="Arial" panose="020B0604020202020204" pitchFamily="34" charset="0"/>
            </a:endParaRPr>
          </a:p>
          <a:p>
            <a:pPr eaLnBrk="1" hangingPunct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altLang="x-none" sz="1500" b="0" dirty="0" smtClean="0">
                <a:cs typeface="Arial" panose="020B0604020202020204" pitchFamily="34" charset="0"/>
              </a:rPr>
              <a:t>Оснащен биологической обратной связью</a:t>
            </a:r>
            <a:endParaRPr lang="ru-RU" altLang="x-none" sz="1500" b="0" dirty="0">
              <a:cs typeface="Arial" panose="020B0604020202020204" pitchFamily="34" charset="0"/>
            </a:endParaRPr>
          </a:p>
        </p:txBody>
      </p:sp>
      <p:sp>
        <p:nvSpPr>
          <p:cNvPr id="55300" name="Rectangle 7">
            <a:extLst>
              <a:ext uri="{FF2B5EF4-FFF2-40B4-BE49-F238E27FC236}">
                <a16:creationId xmlns:a16="http://schemas.microsoft.com/office/drawing/2014/main" xmlns="" id="{7F548466-AF40-467B-AFE8-757E5C7FE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120" y="453139"/>
            <a:ext cx="2073942" cy="46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x-none" sz="2400" dirty="0">
                <a:cs typeface="Arial" panose="020B0604020202020204" pitchFamily="34" charset="0"/>
              </a:rPr>
              <a:t>3D-NEWTON</a:t>
            </a:r>
            <a:endParaRPr lang="ru-RU" altLang="x-none" sz="2400" dirty="0"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3809334-6AF5-4B19-A055-E05B14D7375E}"/>
              </a:ext>
            </a:extLst>
          </p:cNvPr>
          <p:cNvSpPr/>
          <p:nvPr/>
        </p:nvSpPr>
        <p:spPr>
          <a:xfrm>
            <a:off x="680571" y="5180844"/>
            <a:ext cx="23187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>
              <a:buClrTx/>
              <a:buFontTx/>
              <a:buNone/>
            </a:pPr>
            <a:r>
              <a:rPr lang="ru-RU" altLang="x-none" sz="1600" b="0" dirty="0" err="1">
                <a:solidFill>
                  <a:schemeClr val="tx1"/>
                </a:solidFill>
                <a:cs typeface="Arial" panose="020B0604020202020204" pitchFamily="34" charset="0"/>
              </a:rPr>
              <a:t>Многонаправленность</a:t>
            </a:r>
            <a:endParaRPr lang="ru-RU" altLang="x-none" sz="1600" b="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C62DAB3F-49D0-4CEC-B668-98C8F9A6BF1B}"/>
              </a:ext>
            </a:extLst>
          </p:cNvPr>
          <p:cNvSpPr/>
          <p:nvPr/>
        </p:nvSpPr>
        <p:spPr>
          <a:xfrm>
            <a:off x="6355318" y="2695417"/>
            <a:ext cx="26682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>
              <a:buClrTx/>
              <a:buFontTx/>
              <a:buNone/>
            </a:pPr>
            <a:r>
              <a:rPr lang="ru-RU" altLang="x-none" sz="1600" b="0" dirty="0">
                <a:solidFill>
                  <a:schemeClr val="tx1"/>
                </a:solidFill>
                <a:cs typeface="Arial" panose="020B0604020202020204" pitchFamily="34" charset="0"/>
              </a:rPr>
              <a:t>Биологическая обратная</a:t>
            </a:r>
          </a:p>
          <a:p>
            <a:pPr algn="ctr" eaLnBrk="1">
              <a:buClrTx/>
              <a:buFontTx/>
              <a:buNone/>
            </a:pPr>
            <a:r>
              <a:rPr lang="ru-RU" altLang="x-none" sz="1600" b="0" dirty="0">
                <a:solidFill>
                  <a:schemeClr val="tx1"/>
                </a:solidFill>
                <a:cs typeface="Arial" panose="020B0604020202020204" pitchFamily="34" charset="0"/>
              </a:rPr>
              <a:t>связь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927094DB-3344-41C8-BB8F-8EF5AC40A6F3}"/>
              </a:ext>
            </a:extLst>
          </p:cNvPr>
          <p:cNvSpPr/>
          <p:nvPr/>
        </p:nvSpPr>
        <p:spPr>
          <a:xfrm>
            <a:off x="4235013" y="2000181"/>
            <a:ext cx="15087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>
              <a:buClrTx/>
              <a:buFontTx/>
              <a:buNone/>
            </a:pPr>
            <a:r>
              <a:rPr lang="ru-RU" altLang="x-none" sz="1600" b="0" dirty="0">
                <a:solidFill>
                  <a:schemeClr val="tx1"/>
                </a:solidFill>
                <a:cs typeface="Arial" panose="020B0604020202020204" pitchFamily="34" charset="0"/>
              </a:rPr>
              <a:t>Сила тяжести</a:t>
            </a:r>
          </a:p>
        </p:txBody>
      </p:sp>
      <p:cxnSp>
        <p:nvCxnSpPr>
          <p:cNvPr id="7" name="Соединитель: уступ 6">
            <a:extLst>
              <a:ext uri="{FF2B5EF4-FFF2-40B4-BE49-F238E27FC236}">
                <a16:creationId xmlns:a16="http://schemas.microsoft.com/office/drawing/2014/main" xmlns="" id="{AC375D3F-CB27-4E8D-A930-A90B955078D4}"/>
              </a:ext>
            </a:extLst>
          </p:cNvPr>
          <p:cNvCxnSpPr>
            <a:cxnSpLocks/>
          </p:cNvCxnSpPr>
          <p:nvPr/>
        </p:nvCxnSpPr>
        <p:spPr bwMode="auto">
          <a:xfrm rot="5400000" flipH="1" flipV="1">
            <a:off x="2624327" y="4093510"/>
            <a:ext cx="324647" cy="1893448"/>
          </a:xfrm>
          <a:prstGeom prst="bentConnector2">
            <a:avLst/>
          </a:prstGeom>
          <a:ln w="19050">
            <a:solidFill>
              <a:srgbClr val="FFC000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" name="Соединитель: уступ 11">
            <a:extLst>
              <a:ext uri="{FF2B5EF4-FFF2-40B4-BE49-F238E27FC236}">
                <a16:creationId xmlns:a16="http://schemas.microsoft.com/office/drawing/2014/main" xmlns="" id="{7AC249EB-A61A-478A-B10B-D53792CB52BA}"/>
              </a:ext>
            </a:extLst>
          </p:cNvPr>
          <p:cNvCxnSpPr>
            <a:cxnSpLocks/>
            <a:endCxn id="4" idx="2"/>
          </p:cNvCxnSpPr>
          <p:nvPr/>
        </p:nvCxnSpPr>
        <p:spPr bwMode="auto">
          <a:xfrm flipV="1">
            <a:off x="5649706" y="3280192"/>
            <a:ext cx="2039745" cy="252805"/>
          </a:xfrm>
          <a:prstGeom prst="bentConnector2">
            <a:avLst/>
          </a:prstGeom>
          <a:ln w="19050">
            <a:solidFill>
              <a:srgbClr val="FFC000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9656AF74-040E-40D4-BC06-8A57825A8A18}"/>
              </a:ext>
            </a:extLst>
          </p:cNvPr>
          <p:cNvCxnSpPr>
            <a:cxnSpLocks/>
          </p:cNvCxnSpPr>
          <p:nvPr/>
        </p:nvCxnSpPr>
        <p:spPr bwMode="auto">
          <a:xfrm flipV="1">
            <a:off x="4980316" y="2276202"/>
            <a:ext cx="2" cy="421402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53C250F1-D942-4DD2-8B49-61605692D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6212"/>
                    </a14:imgEffect>
                    <a14:imgEffect>
                      <a14:saturation sat="85000"/>
                    </a14:imgEffect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25851" y="3704754"/>
            <a:ext cx="1727200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xmlns="" id="{6131F805-685D-4394-8C2C-134540852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5400" y="525036"/>
            <a:ext cx="2620892" cy="1866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2">
            <a:extLst>
              <a:ext uri="{FF2B5EF4-FFF2-40B4-BE49-F238E27FC236}">
                <a16:creationId xmlns:a16="http://schemas.microsoft.com/office/drawing/2014/main" xmlns="" id="{9F35F6FA-6C9C-4AD4-BDF4-58A179B93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0275" y="971550"/>
            <a:ext cx="1841500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57348" name="AutoShape 3">
            <a:extLst>
              <a:ext uri="{FF2B5EF4-FFF2-40B4-BE49-F238E27FC236}">
                <a16:creationId xmlns:a16="http://schemas.microsoft.com/office/drawing/2014/main" xmlns="" id="{59774070-C8F2-402D-A266-CE5B82B3C8F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068638" y="1881188"/>
            <a:ext cx="3241675" cy="0"/>
          </a:xfrm>
          <a:prstGeom prst="bentConnector3">
            <a:avLst>
              <a:gd name="adj1" fmla="val 50000"/>
            </a:avLst>
          </a:prstGeom>
          <a:noFill/>
          <a:ln w="76320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57349" name="Picture 4">
            <a:extLst>
              <a:ext uri="{FF2B5EF4-FFF2-40B4-BE49-F238E27FC236}">
                <a16:creationId xmlns:a16="http://schemas.microsoft.com/office/drawing/2014/main" xmlns="" id="{22FD2A84-A227-4991-95F8-DBB00B0E7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4925" y="976313"/>
            <a:ext cx="1836737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57350" name="AutoShape 5">
            <a:extLst>
              <a:ext uri="{FF2B5EF4-FFF2-40B4-BE49-F238E27FC236}">
                <a16:creationId xmlns:a16="http://schemas.microsoft.com/office/drawing/2014/main" xmlns="" id="{9271BDDE-1ADE-464B-AEA9-5CF820DD8452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6564313" y="3429000"/>
            <a:ext cx="1423988" cy="0"/>
          </a:xfrm>
          <a:prstGeom prst="bentConnector2">
            <a:avLst/>
          </a:prstGeom>
          <a:noFill/>
          <a:ln w="76320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57351" name="Picture 6">
            <a:extLst>
              <a:ext uri="{FF2B5EF4-FFF2-40B4-BE49-F238E27FC236}">
                <a16:creationId xmlns:a16="http://schemas.microsoft.com/office/drawing/2014/main" xmlns="" id="{EE7012ED-CBAE-4886-9F2A-5834A68D8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3475" y="4243388"/>
            <a:ext cx="2020887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57352" name="AutoShape 7">
            <a:extLst>
              <a:ext uri="{FF2B5EF4-FFF2-40B4-BE49-F238E27FC236}">
                <a16:creationId xmlns:a16="http://schemas.microsoft.com/office/drawing/2014/main" xmlns="" id="{6CB89956-B59F-4284-921C-080F4C11A53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165475" y="5337175"/>
            <a:ext cx="2963862" cy="0"/>
          </a:xfrm>
          <a:prstGeom prst="bentConnector2">
            <a:avLst/>
          </a:prstGeom>
          <a:noFill/>
          <a:ln w="76320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57353" name="Picture 8">
            <a:extLst>
              <a:ext uri="{FF2B5EF4-FFF2-40B4-BE49-F238E27FC236}">
                <a16:creationId xmlns:a16="http://schemas.microsoft.com/office/drawing/2014/main" xmlns="" id="{C204DB1B-370B-4816-A9C4-530DF5CAF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6463" y="4264025"/>
            <a:ext cx="2193925" cy="162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7354" name="Rectangle 9">
            <a:extLst>
              <a:ext uri="{FF2B5EF4-FFF2-40B4-BE49-F238E27FC236}">
                <a16:creationId xmlns:a16="http://schemas.microsoft.com/office/drawing/2014/main" xmlns="" id="{5F34E413-F84A-4563-9184-61864C3E3B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463" y="5934075"/>
            <a:ext cx="2193925" cy="314325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x-none" sz="2000" b="0">
                <a:solidFill>
                  <a:schemeClr val="tx1"/>
                </a:solidFill>
                <a:cs typeface="Arial" panose="020B0604020202020204" pitchFamily="34" charset="0"/>
              </a:rPr>
              <a:t>Результаты </a:t>
            </a:r>
          </a:p>
        </p:txBody>
      </p:sp>
      <p:sp>
        <p:nvSpPr>
          <p:cNvPr id="57355" name="Rectangle 10">
            <a:extLst>
              <a:ext uri="{FF2B5EF4-FFF2-40B4-BE49-F238E27FC236}">
                <a16:creationId xmlns:a16="http://schemas.microsoft.com/office/drawing/2014/main" xmlns="" id="{040C0A2B-CE7B-472E-846E-D54BCA5E50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6800" y="1330325"/>
            <a:ext cx="2157412" cy="901700"/>
          </a:xfrm>
          <a:prstGeom prst="rect">
            <a:avLst/>
          </a:prstGeom>
          <a:solidFill>
            <a:srgbClr val="FFC000"/>
          </a:solidFill>
          <a:ln w="936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x-none" sz="1600" b="0" dirty="0">
                <a:solidFill>
                  <a:schemeClr val="tx1"/>
                </a:solidFill>
                <a:cs typeface="Arial" panose="020B0604020202020204" pitchFamily="34" charset="0"/>
              </a:rPr>
              <a:t>Двигательная 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x-none" sz="1600" b="0" dirty="0">
                <a:solidFill>
                  <a:schemeClr val="tx1"/>
                </a:solidFill>
                <a:cs typeface="Arial" panose="020B0604020202020204" pitchFamily="34" charset="0"/>
              </a:rPr>
              <a:t>команда</a:t>
            </a:r>
          </a:p>
        </p:txBody>
      </p:sp>
      <p:sp>
        <p:nvSpPr>
          <p:cNvPr id="57356" name="Rectangle 11">
            <a:extLst>
              <a:ext uri="{FF2B5EF4-FFF2-40B4-BE49-F238E27FC236}">
                <a16:creationId xmlns:a16="http://schemas.microsoft.com/office/drawing/2014/main" xmlns="" id="{C54E6C30-E470-4CDE-A53D-A7CA4F42C9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4150" y="3255963"/>
            <a:ext cx="1576387" cy="428625"/>
          </a:xfrm>
          <a:prstGeom prst="rect">
            <a:avLst/>
          </a:prstGeom>
          <a:solidFill>
            <a:srgbClr val="FFC000"/>
          </a:solidFill>
          <a:ln w="936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x-none" sz="1600" b="0" dirty="0">
                <a:solidFill>
                  <a:schemeClr val="tx1"/>
                </a:solidFill>
                <a:cs typeface="Arial" panose="020B0604020202020204" pitchFamily="34" charset="0"/>
              </a:rPr>
              <a:t>Действие </a:t>
            </a:r>
          </a:p>
        </p:txBody>
      </p:sp>
      <p:sp>
        <p:nvSpPr>
          <p:cNvPr id="57357" name="Rectangle 12">
            <a:extLst>
              <a:ext uri="{FF2B5EF4-FFF2-40B4-BE49-F238E27FC236}">
                <a16:creationId xmlns:a16="http://schemas.microsoft.com/office/drawing/2014/main" xmlns="" id="{2231D19B-4D68-475E-9917-080AFD2B8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3650" y="4870450"/>
            <a:ext cx="1962150" cy="860425"/>
          </a:xfrm>
          <a:prstGeom prst="rect">
            <a:avLst/>
          </a:prstGeom>
          <a:solidFill>
            <a:srgbClr val="FFC000"/>
          </a:solidFill>
          <a:ln w="936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x-none" sz="1600" b="0" dirty="0">
                <a:solidFill>
                  <a:schemeClr val="tx1"/>
                </a:solidFill>
                <a:cs typeface="Arial" panose="020B0604020202020204" pitchFamily="34" charset="0"/>
              </a:rPr>
              <a:t>Оценка результатов</a:t>
            </a:r>
          </a:p>
        </p:txBody>
      </p:sp>
      <p:cxnSp>
        <p:nvCxnSpPr>
          <p:cNvPr id="57358" name="AutoShape 13">
            <a:extLst>
              <a:ext uri="{FF2B5EF4-FFF2-40B4-BE49-F238E27FC236}">
                <a16:creationId xmlns:a16="http://schemas.microsoft.com/office/drawing/2014/main" xmlns="" id="{63722EEB-E829-4320-9D39-3D94E522DAE0}"/>
              </a:ext>
            </a:extLst>
          </p:cNvPr>
          <p:cNvCxnSpPr>
            <a:cxnSpLocks noChangeShapeType="1"/>
            <a:endCxn id="57347" idx="2"/>
          </p:cNvCxnSpPr>
          <p:nvPr/>
        </p:nvCxnSpPr>
        <p:spPr bwMode="auto">
          <a:xfrm rot="16200000" flipV="1">
            <a:off x="1045766" y="3348435"/>
            <a:ext cx="1627187" cy="16667"/>
          </a:xfrm>
          <a:prstGeom prst="bentConnector3">
            <a:avLst>
              <a:gd name="adj1" fmla="val 50000"/>
            </a:avLst>
          </a:prstGeom>
          <a:noFill/>
          <a:ln w="76320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7359" name="Rectangle 14">
            <a:extLst>
              <a:ext uri="{FF2B5EF4-FFF2-40B4-BE49-F238E27FC236}">
                <a16:creationId xmlns:a16="http://schemas.microsoft.com/office/drawing/2014/main" xmlns="" id="{72A275B7-429A-4F0A-84C9-4F19CEBFA9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463" y="2809875"/>
            <a:ext cx="1865312" cy="1227138"/>
          </a:xfrm>
          <a:prstGeom prst="rect">
            <a:avLst/>
          </a:prstGeom>
          <a:solidFill>
            <a:srgbClr val="FFC000"/>
          </a:solidFill>
          <a:ln w="936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x-none" sz="1600" b="0">
                <a:solidFill>
                  <a:schemeClr val="tx1"/>
                </a:solidFill>
                <a:cs typeface="Arial" panose="020B0604020202020204" pitchFamily="34" charset="0"/>
              </a:rPr>
              <a:t>Биологическая обратная связь </a:t>
            </a:r>
          </a:p>
        </p:txBody>
      </p:sp>
      <p:sp>
        <p:nvSpPr>
          <p:cNvPr id="57360" name="Rectangle 15">
            <a:extLst>
              <a:ext uri="{FF2B5EF4-FFF2-40B4-BE49-F238E27FC236}">
                <a16:creationId xmlns:a16="http://schemas.microsoft.com/office/drawing/2014/main" xmlns="" id="{FB3D640D-06F7-4AFE-B64A-108C0153E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3475" y="5934075"/>
            <a:ext cx="2020888" cy="296863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x-none" sz="2000" b="0">
                <a:solidFill>
                  <a:schemeClr val="tx1"/>
                </a:solidFill>
                <a:cs typeface="Arial" panose="020B0604020202020204" pitchFamily="34" charset="0"/>
              </a:rPr>
              <a:t>Упражнение</a:t>
            </a:r>
          </a:p>
        </p:txBody>
      </p:sp>
      <p:sp>
        <p:nvSpPr>
          <p:cNvPr id="57361" name="Rectangle 16">
            <a:extLst>
              <a:ext uri="{FF2B5EF4-FFF2-40B4-BE49-F238E27FC236}">
                <a16:creationId xmlns:a16="http://schemas.microsoft.com/office/drawing/2014/main" xmlns="" id="{E8E3300C-B0F8-4DDC-9C6F-900DB2442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2227" y="604441"/>
            <a:ext cx="1862136" cy="320675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x-none" sz="2000" b="0" dirty="0">
                <a:solidFill>
                  <a:schemeClr val="tx1"/>
                </a:solidFill>
                <a:cs typeface="Arial" panose="020B0604020202020204" pitchFamily="34" charset="0"/>
              </a:rPr>
              <a:t>Эффекторы</a:t>
            </a:r>
          </a:p>
        </p:txBody>
      </p:sp>
      <p:sp>
        <p:nvSpPr>
          <p:cNvPr id="57362" name="Rectangle 17">
            <a:extLst>
              <a:ext uri="{FF2B5EF4-FFF2-40B4-BE49-F238E27FC236}">
                <a16:creationId xmlns:a16="http://schemas.microsoft.com/office/drawing/2014/main" xmlns="" id="{BE14A148-E475-41C1-997B-48074D16D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275" y="604441"/>
            <a:ext cx="1841499" cy="322659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x-none" sz="2000" b="0" dirty="0">
                <a:solidFill>
                  <a:schemeClr val="tx1"/>
                </a:solidFill>
                <a:cs typeface="Arial" panose="020B0604020202020204" pitchFamily="34" charset="0"/>
              </a:rPr>
              <a:t>ЦНС</a:t>
            </a:r>
          </a:p>
        </p:txBody>
      </p:sp>
      <p:sp>
        <p:nvSpPr>
          <p:cNvPr id="57363" name="Oval 18">
            <a:extLst>
              <a:ext uri="{FF2B5EF4-FFF2-40B4-BE49-F238E27FC236}">
                <a16:creationId xmlns:a16="http://schemas.microsoft.com/office/drawing/2014/main" xmlns="" id="{473827EC-CD70-4A4A-AA6B-5400215C9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2913" y="2490788"/>
            <a:ext cx="3362325" cy="1958975"/>
          </a:xfrm>
          <a:prstGeom prst="ellipse">
            <a:avLst/>
          </a:prstGeom>
          <a:solidFill>
            <a:srgbClr val="00297A"/>
          </a:solidFill>
          <a:ln w="38160">
            <a:solidFill>
              <a:srgbClr val="00297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x-none" sz="2400" dirty="0">
                <a:cs typeface="Arial" panose="020B0604020202020204" pitchFamily="34" charset="0"/>
              </a:rPr>
              <a:t>Петля БОС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xmlns="" id="{C8C8CAF1-7A8F-45E5-A72D-612EAD163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1196752"/>
            <a:ext cx="7776864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indent="180975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ts val="5675"/>
              </a:spcBef>
              <a:spcAft>
                <a:spcPts val="3413"/>
              </a:spcAft>
              <a:buClrTx/>
            </a:pPr>
            <a:r>
              <a:rPr lang="ru-RU" altLang="x-none" sz="2200" b="0" dirty="0">
                <a:ea typeface="Tahoma" panose="020B0604030504040204" pitchFamily="34" charset="0"/>
                <a:cs typeface="Arial" panose="020B0604020202020204" pitchFamily="34" charset="0"/>
              </a:rPr>
              <a:t>Презентация составлена</a:t>
            </a:r>
            <a:r>
              <a:rPr lang="en-US" altLang="x-none" sz="2200" b="0" dirty="0"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altLang="x-none" sz="2200" b="0" dirty="0">
                <a:ea typeface="Tahoma" panose="020B0604030504040204" pitchFamily="34" charset="0"/>
                <a:cs typeface="Arial" panose="020B0604020202020204" pitchFamily="34" charset="0"/>
              </a:rPr>
              <a:t>на базе данных исследований проводимых в НИИ Травматологии</a:t>
            </a:r>
            <a:r>
              <a:rPr lang="en-US" altLang="x-none" sz="2200" b="0" dirty="0"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altLang="x-none" sz="2200" b="0" dirty="0">
                <a:ea typeface="Tahoma" panose="020B0604030504040204" pitchFamily="34" charset="0"/>
                <a:cs typeface="Arial" panose="020B0604020202020204" pitchFamily="34" charset="0"/>
              </a:rPr>
              <a:t>и ортопедии</a:t>
            </a:r>
            <a:r>
              <a:rPr lang="en-US" altLang="x-none" sz="2200" b="0" dirty="0"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altLang="x-none" sz="2200" b="0" dirty="0">
                <a:ea typeface="Tahoma" panose="020B0604030504040204" pitchFamily="34" charset="0"/>
                <a:cs typeface="Arial" panose="020B0604020202020204" pitchFamily="34" charset="0"/>
              </a:rPr>
              <a:t>им. Р. Р. </a:t>
            </a:r>
            <a:r>
              <a:rPr lang="ru-RU" altLang="x-none" sz="2200" b="0" dirty="0" err="1">
                <a:ea typeface="Tahoma" panose="020B0604030504040204" pitchFamily="34" charset="0"/>
                <a:cs typeface="Arial" panose="020B0604020202020204" pitchFamily="34" charset="0"/>
              </a:rPr>
              <a:t>Вредена</a:t>
            </a:r>
            <a:r>
              <a:rPr lang="en-US" altLang="x-none" sz="2200" b="0" dirty="0"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altLang="x-none" sz="2200" b="0" dirty="0">
                <a:ea typeface="Tahoma" panose="020B0604030504040204" pitchFamily="34" charset="0"/>
                <a:cs typeface="Arial" panose="020B0604020202020204" pitchFamily="34" charset="0"/>
              </a:rPr>
              <a:t>(Санкт-Петербург),</a:t>
            </a:r>
            <a:r>
              <a:rPr lang="en-US" altLang="x-none" sz="2200" b="0" dirty="0"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altLang="x-none" sz="2200" b="0" dirty="0">
                <a:ea typeface="Tahoma" panose="020B0604030504040204" pitchFamily="34" charset="0"/>
                <a:cs typeface="Arial" panose="020B0604020202020204" pitchFamily="34" charset="0"/>
              </a:rPr>
              <a:t>и ведущих медицинских клиниках Азии, Европы, и России, а также основываясь на результатах личных апробаций в санаторно-курортных учреждениях</a:t>
            </a:r>
            <a:r>
              <a:rPr lang="en-US" altLang="x-none" sz="2200" b="0" dirty="0"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altLang="x-none" sz="2200" b="0" dirty="0">
                <a:ea typeface="Tahoma" panose="020B0604030504040204" pitchFamily="34" charset="0"/>
                <a:cs typeface="Arial" panose="020B0604020202020204" pitchFamily="34" charset="0"/>
              </a:rPr>
              <a:t>Южного Федерального</a:t>
            </a:r>
            <a:r>
              <a:rPr lang="en-US" altLang="x-none" sz="2200" b="0" dirty="0"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altLang="x-none" sz="2200" b="0" dirty="0">
                <a:ea typeface="Tahoma" panose="020B0604030504040204" pitchFamily="34" charset="0"/>
                <a:cs typeface="Arial" panose="020B0604020202020204" pitchFamily="34" charset="0"/>
              </a:rPr>
              <a:t>округа</a:t>
            </a:r>
            <a:r>
              <a:rPr lang="en-US" altLang="x-none" sz="2200" b="0" dirty="0">
                <a:ea typeface="Tahoma" panose="020B0604030504040204" pitchFamily="34" charset="0"/>
                <a:cs typeface="Arial" panose="020B0604020202020204" pitchFamily="34" charset="0"/>
              </a:rPr>
              <a:t/>
            </a:r>
            <a:br>
              <a:rPr lang="en-US" altLang="x-none" sz="2200" b="0" dirty="0"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ru-RU" altLang="x-none" sz="2200" b="0" dirty="0">
                <a:ea typeface="Tahoma" panose="020B0604030504040204" pitchFamily="34" charset="0"/>
                <a:cs typeface="Arial" panose="020B0604020202020204" pitchFamily="34" charset="0"/>
              </a:rPr>
              <a:t>и на территории Москвы.</a:t>
            </a:r>
          </a:p>
        </p:txBody>
      </p:sp>
      <p:pic>
        <p:nvPicPr>
          <p:cNvPr id="10242" name="Picture 2" descr="C:\Users\Zver\Downloads\ae7799604f437d4c3ee37fe35118dd5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3645024"/>
            <a:ext cx="2937098" cy="2937098"/>
          </a:xfrm>
          <a:prstGeom prst="rect">
            <a:avLst/>
          </a:prstGeom>
          <a:noFill/>
        </p:spPr>
      </p:pic>
      <p:pic>
        <p:nvPicPr>
          <p:cNvPr id="1026" name="Picture 2" descr="C:\Users\Zver\Downloads\WhatsApp Image 2023-05-06 at 17.09.1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645024"/>
            <a:ext cx="2232248" cy="29763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369181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23316D9-F9ED-4420-8926-CAF0C68FB307}"/>
              </a:ext>
            </a:extLst>
          </p:cNvPr>
          <p:cNvSpPr/>
          <p:nvPr/>
        </p:nvSpPr>
        <p:spPr bwMode="auto">
          <a:xfrm>
            <a:off x="1" y="0"/>
            <a:ext cx="9143999" cy="44371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x-none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61442" name="Rectangle 1">
            <a:extLst>
              <a:ext uri="{FF2B5EF4-FFF2-40B4-BE49-F238E27FC236}">
                <a16:creationId xmlns:a16="http://schemas.microsoft.com/office/drawing/2014/main" xmlns="" id="{A0204E0B-BD79-4DEE-AC9D-9E0F48E6B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4869160"/>
            <a:ext cx="4392488" cy="1603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28600" indent="-227013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44487" indent="-342900" eaLnBrk="1" hangingPunct="1">
              <a:spcBef>
                <a:spcPts val="375"/>
              </a:spcBef>
              <a:buClr>
                <a:schemeClr val="bg1"/>
              </a:buClr>
              <a:buFont typeface="+mj-lt"/>
              <a:buAutoNum type="arabicPeriod"/>
            </a:pPr>
            <a:r>
              <a:rPr lang="ru-RU" altLang="x-none" sz="1600" b="0" dirty="0">
                <a:cs typeface="Arial" panose="020B0604020202020204" pitchFamily="34" charset="0"/>
              </a:rPr>
              <a:t>Базовая конструкция</a:t>
            </a:r>
          </a:p>
          <a:p>
            <a:pPr marL="344487" indent="-342900" eaLnBrk="1" hangingPunct="1">
              <a:spcBef>
                <a:spcPts val="375"/>
              </a:spcBef>
              <a:buClr>
                <a:schemeClr val="bg1"/>
              </a:buClr>
              <a:buFont typeface="+mj-lt"/>
              <a:buAutoNum type="arabicPeriod"/>
            </a:pPr>
            <a:r>
              <a:rPr lang="ru-RU" altLang="x-none" sz="1600" b="0" dirty="0">
                <a:cs typeface="Arial" panose="020B0604020202020204" pitchFamily="34" charset="0"/>
              </a:rPr>
              <a:t>Опора для наклоняющейся окружности</a:t>
            </a:r>
          </a:p>
          <a:p>
            <a:pPr marL="344487" indent="-342900" eaLnBrk="1" hangingPunct="1">
              <a:spcBef>
                <a:spcPts val="375"/>
              </a:spcBef>
              <a:buClr>
                <a:schemeClr val="bg1"/>
              </a:buClr>
              <a:buFont typeface="+mj-lt"/>
              <a:buAutoNum type="arabicPeriod"/>
            </a:pPr>
            <a:r>
              <a:rPr lang="ru-RU" altLang="x-none" sz="1600" b="0" dirty="0">
                <a:cs typeface="Arial" panose="020B0604020202020204" pitchFamily="34" charset="0"/>
              </a:rPr>
              <a:t>Опора для тела</a:t>
            </a:r>
          </a:p>
          <a:p>
            <a:pPr marL="344487" indent="-342900" eaLnBrk="1" hangingPunct="1">
              <a:spcBef>
                <a:spcPts val="375"/>
              </a:spcBef>
              <a:buClr>
                <a:schemeClr val="bg1"/>
              </a:buClr>
              <a:buFont typeface="+mj-lt"/>
              <a:buAutoNum type="arabicPeriod"/>
            </a:pPr>
            <a:r>
              <a:rPr lang="ru-RU" altLang="x-none" sz="1600" b="0" dirty="0">
                <a:cs typeface="Arial" panose="020B0604020202020204" pitchFamily="34" charset="0"/>
              </a:rPr>
              <a:t>Цилиндровый двигатель и кожух</a:t>
            </a:r>
          </a:p>
          <a:p>
            <a:pPr marL="344487" indent="-342900" eaLnBrk="1" hangingPunct="1">
              <a:spcBef>
                <a:spcPts val="375"/>
              </a:spcBef>
              <a:buClr>
                <a:schemeClr val="bg1"/>
              </a:buClr>
              <a:buFont typeface="+mj-lt"/>
              <a:buAutoNum type="arabicPeriod"/>
            </a:pPr>
            <a:r>
              <a:rPr lang="ru-RU" altLang="x-none" sz="1600" b="0" dirty="0">
                <a:cs typeface="Arial" panose="020B0604020202020204" pitchFamily="34" charset="0"/>
              </a:rPr>
              <a:t>Устройство для крепления тела к опоре</a:t>
            </a:r>
          </a:p>
        </p:txBody>
      </p:sp>
      <p:pic>
        <p:nvPicPr>
          <p:cNvPr id="61443" name="Picture 2">
            <a:extLst>
              <a:ext uri="{FF2B5EF4-FFF2-40B4-BE49-F238E27FC236}">
                <a16:creationId xmlns:a16="http://schemas.microsoft.com/office/drawing/2014/main" xmlns="" id="{18DD696E-050C-4A21-9390-4A3F6DCFA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7116746" cy="4388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A4F7D8F2-DE29-43A7-A81A-75B1B899F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7262" y="4869160"/>
            <a:ext cx="2448272" cy="1603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28600" indent="-227013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1587" indent="0" eaLnBrk="1" hangingPunct="1">
              <a:spcBef>
                <a:spcPts val="375"/>
              </a:spcBef>
              <a:buClr>
                <a:schemeClr val="bg1"/>
              </a:buClr>
            </a:pPr>
            <a:r>
              <a:rPr lang="en-US" altLang="x-none" sz="1600" b="0" dirty="0">
                <a:cs typeface="Arial" panose="020B0604020202020204" pitchFamily="34" charset="0"/>
              </a:rPr>
              <a:t>6. </a:t>
            </a:r>
            <a:r>
              <a:rPr lang="ru-RU" altLang="x-none" sz="1600" b="0" dirty="0">
                <a:cs typeface="Arial" panose="020B0604020202020204" pitchFamily="34" charset="0"/>
              </a:rPr>
              <a:t>Опора для </a:t>
            </a:r>
            <a:r>
              <a:rPr lang="ru-RU" altLang="x-none" sz="1600" b="0" dirty="0" smtClean="0">
                <a:cs typeface="Arial" panose="020B0604020202020204" pitchFamily="34" charset="0"/>
              </a:rPr>
              <a:t>ступней</a:t>
            </a:r>
            <a:endParaRPr lang="ru-RU" altLang="x-none" sz="1600" b="0" dirty="0">
              <a:cs typeface="Arial" panose="020B0604020202020204" pitchFamily="34" charset="0"/>
            </a:endParaRPr>
          </a:p>
          <a:p>
            <a:pPr marL="1587" indent="0" eaLnBrk="1" hangingPunct="1">
              <a:spcBef>
                <a:spcPts val="375"/>
              </a:spcBef>
              <a:buClr>
                <a:schemeClr val="bg1"/>
              </a:buClr>
            </a:pPr>
            <a:r>
              <a:rPr lang="en-US" altLang="x-none" sz="1600" b="0" dirty="0">
                <a:cs typeface="Arial" panose="020B0604020202020204" pitchFamily="34" charset="0"/>
              </a:rPr>
              <a:t>7. </a:t>
            </a:r>
            <a:r>
              <a:rPr lang="ru-RU" altLang="x-none" sz="1600" b="0" dirty="0">
                <a:cs typeface="Arial" panose="020B0604020202020204" pitchFamily="34" charset="0"/>
              </a:rPr>
              <a:t>Монитор БОС</a:t>
            </a:r>
          </a:p>
          <a:p>
            <a:pPr marL="1587" indent="0" eaLnBrk="1" hangingPunct="1">
              <a:spcBef>
                <a:spcPts val="375"/>
              </a:spcBef>
              <a:buClr>
                <a:schemeClr val="bg1"/>
              </a:buClr>
            </a:pPr>
            <a:r>
              <a:rPr lang="en-US" altLang="x-none" sz="1600" b="0" dirty="0">
                <a:cs typeface="Arial" panose="020B0604020202020204" pitchFamily="34" charset="0"/>
              </a:rPr>
              <a:t>8. </a:t>
            </a:r>
            <a:r>
              <a:rPr lang="ru-RU" altLang="x-none" sz="1600" b="0" dirty="0">
                <a:cs typeface="Arial" panose="020B0604020202020204" pitchFamily="34" charset="0"/>
              </a:rPr>
              <a:t>Блок управления</a:t>
            </a:r>
          </a:p>
          <a:p>
            <a:pPr marL="1587" indent="0" eaLnBrk="1" hangingPunct="1">
              <a:spcBef>
                <a:spcPts val="375"/>
              </a:spcBef>
              <a:buClr>
                <a:schemeClr val="bg1"/>
              </a:buClr>
            </a:pPr>
            <a:r>
              <a:rPr lang="en-US" altLang="x-none" sz="1600" b="0" dirty="0">
                <a:cs typeface="Arial" panose="020B0604020202020204" pitchFamily="34" charset="0"/>
              </a:rPr>
              <a:t>9. </a:t>
            </a:r>
            <a:r>
              <a:rPr lang="ru-RU" altLang="x-none" sz="1600" b="0" dirty="0">
                <a:cs typeface="Arial" panose="020B0604020202020204" pitchFamily="34" charset="0"/>
              </a:rPr>
              <a:t>Монитор</a:t>
            </a:r>
          </a:p>
          <a:p>
            <a:pPr marL="1587" indent="0" eaLnBrk="1" hangingPunct="1">
              <a:spcBef>
                <a:spcPts val="375"/>
              </a:spcBef>
              <a:buClr>
                <a:schemeClr val="bg1"/>
              </a:buClr>
            </a:pPr>
            <a:r>
              <a:rPr lang="en-US" altLang="x-none" sz="1600" b="0" dirty="0">
                <a:cs typeface="Arial" panose="020B0604020202020204" pitchFamily="34" charset="0"/>
              </a:rPr>
              <a:t>10. </a:t>
            </a:r>
            <a:r>
              <a:rPr lang="ru-RU" altLang="x-none" sz="1600" b="0" dirty="0">
                <a:cs typeface="Arial" panose="020B0604020202020204" pitchFamily="34" charset="0"/>
              </a:rPr>
              <a:t>Принтер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>
            <a:extLst>
              <a:ext uri="{FF2B5EF4-FFF2-40B4-BE49-F238E27FC236}">
                <a16:creationId xmlns:a16="http://schemas.microsoft.com/office/drawing/2014/main" xmlns="" id="{A46BA9B7-AEBB-4A9A-99C0-60BBC5679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09575"/>
            <a:ext cx="9144000" cy="603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>
            <a:extLst>
              <a:ext uri="{FF2B5EF4-FFF2-40B4-BE49-F238E27FC236}">
                <a16:creationId xmlns:a16="http://schemas.microsoft.com/office/drawing/2014/main" xmlns="" id="{0B6AD211-9CFF-4B96-9198-2426C23F2B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025" y="1660012"/>
            <a:ext cx="7574359" cy="3784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x-none" sz="1600" b="0" dirty="0">
                <a:solidFill>
                  <a:schemeClr val="tx1"/>
                </a:solidFill>
                <a:cs typeface="Arial" panose="020B0604020202020204" pitchFamily="34" charset="0"/>
              </a:rPr>
              <a:t>Исследование A: определение направления и наклона, при которых тело становится неустойчивым.</a:t>
            </a:r>
            <a:endParaRPr lang="en-US" altLang="x-none" sz="1600" b="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 hangingPunct="1">
              <a:buClrTx/>
              <a:buFontTx/>
              <a:buNone/>
            </a:pPr>
            <a:endParaRPr lang="ru-RU" altLang="x-none" sz="1600" b="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 hangingPunct="1">
              <a:buClrTx/>
              <a:buFontTx/>
              <a:buNone/>
            </a:pPr>
            <a:r>
              <a:rPr lang="ru-RU" altLang="x-none" sz="1600" b="0" dirty="0">
                <a:solidFill>
                  <a:schemeClr val="tx1"/>
                </a:solidFill>
                <a:cs typeface="Arial" panose="020B0604020202020204" pitchFamily="34" charset="0"/>
              </a:rPr>
              <a:t>Исследование B: определение времени, после которого тело пациента становится неустойчивым (неспособность сохранять наклон).</a:t>
            </a:r>
          </a:p>
          <a:p>
            <a:pPr eaLnBrk="1" hangingPunct="1">
              <a:buClrTx/>
              <a:buFontTx/>
              <a:buNone/>
            </a:pPr>
            <a:endParaRPr lang="ru-RU" altLang="x-none" sz="1600" b="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 hangingPunct="1">
              <a:buClrTx/>
              <a:buFontTx/>
              <a:buNone/>
            </a:pPr>
            <a:r>
              <a:rPr lang="ru-RU" altLang="x-none" sz="1600" b="0" dirty="0">
                <a:solidFill>
                  <a:schemeClr val="tx1"/>
                </a:solidFill>
                <a:cs typeface="Arial" panose="020B0604020202020204" pitchFamily="34" charset="0"/>
              </a:rPr>
              <a:t>Исследования </a:t>
            </a:r>
            <a:r>
              <a:rPr lang="ru-RU" altLang="x-none" sz="1600" b="0" dirty="0" smtClean="0">
                <a:solidFill>
                  <a:schemeClr val="tx1"/>
                </a:solidFill>
                <a:cs typeface="Arial" panose="020B0604020202020204" pitchFamily="34" charset="0"/>
              </a:rPr>
              <a:t>указывают </a:t>
            </a:r>
            <a:r>
              <a:rPr lang="ru-RU" altLang="x-none" sz="1600" b="0" dirty="0">
                <a:solidFill>
                  <a:schemeClr val="tx1"/>
                </a:solidFill>
                <a:cs typeface="Arial" panose="020B0604020202020204" pitchFamily="34" charset="0"/>
              </a:rPr>
              <a:t>на слабые группы мышц и, следовательно, предусматривают планирование индивидуальной программы обучения.</a:t>
            </a:r>
          </a:p>
          <a:p>
            <a:pPr eaLnBrk="1" hangingPunct="1">
              <a:buClrTx/>
              <a:buFontTx/>
              <a:buNone/>
            </a:pPr>
            <a:endParaRPr lang="ru-RU" altLang="x-none" sz="1600" b="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 hangingPunct="1">
              <a:buClrTx/>
              <a:buFontTx/>
              <a:buNone/>
            </a:pPr>
            <a:r>
              <a:rPr lang="ru-RU" altLang="x-none" sz="1600" b="0" dirty="0">
                <a:solidFill>
                  <a:schemeClr val="tx1"/>
                </a:solidFill>
                <a:cs typeface="Arial" panose="020B0604020202020204" pitchFamily="34" charset="0"/>
              </a:rPr>
              <a:t>Тренировка: разрабатывается после диагностики с тенденцией  с постепенным увеличением сложности за счет изменения угла наклона и времени задержки:</a:t>
            </a:r>
            <a:r>
              <a:rPr lang="en-US" altLang="x-none" sz="1600" b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ru-RU" altLang="x-none" sz="1600" b="0" dirty="0">
                <a:solidFill>
                  <a:schemeClr val="tx1"/>
                </a:solidFill>
                <a:cs typeface="Arial" panose="020B0604020202020204" pitchFamily="34" charset="0"/>
              </a:rPr>
              <a:t>увеличение наклона, увеличение скорости вращения, увеличение продолжительности сеанса, наличие или отсутствие визуальной обратной связи и звука.</a:t>
            </a:r>
          </a:p>
          <a:p>
            <a:pPr eaLnBrk="1" hangingPunct="1">
              <a:buClrTx/>
              <a:buFontTx/>
              <a:buNone/>
            </a:pPr>
            <a:endParaRPr lang="ru-RU" altLang="x-none" sz="1600" b="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8A6DC558-FAD8-4B16-8B0B-9AF4E0494252}"/>
              </a:ext>
            </a:extLst>
          </p:cNvPr>
          <p:cNvSpPr/>
          <p:nvPr/>
        </p:nvSpPr>
        <p:spPr>
          <a:xfrm>
            <a:off x="454025" y="764704"/>
            <a:ext cx="78062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ClrTx/>
              <a:buFontTx/>
              <a:buNone/>
            </a:pPr>
            <a:r>
              <a:rPr lang="ru-RU" altLang="x-none" sz="2400" dirty="0">
                <a:solidFill>
                  <a:srgbClr val="00297A"/>
                </a:solidFill>
                <a:cs typeface="Arial" panose="020B0604020202020204" pitchFamily="34" charset="0"/>
              </a:rPr>
              <a:t>ЛЕЧЕНИЕ С ПОМОЩЬЮ АППАРАТА </a:t>
            </a:r>
            <a:r>
              <a:rPr lang="en-US" altLang="x-none" sz="2400" dirty="0">
                <a:solidFill>
                  <a:srgbClr val="00297A"/>
                </a:solidFill>
                <a:cs typeface="Arial" panose="020B0604020202020204" pitchFamily="34" charset="0"/>
              </a:rPr>
              <a:t>3D-NEWTON</a:t>
            </a:r>
            <a:endParaRPr lang="ru-RU" altLang="x-none" sz="2400" dirty="0">
              <a:solidFill>
                <a:srgbClr val="00297A"/>
              </a:solidFill>
              <a:cs typeface="Arial" panose="020B0604020202020204" pitchFamily="34" charset="0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251F677B-9EA1-4EBA-8CD7-6849EC715BB1}"/>
              </a:ext>
            </a:extLst>
          </p:cNvPr>
          <p:cNvCxnSpPr>
            <a:cxnSpLocks/>
          </p:cNvCxnSpPr>
          <p:nvPr/>
        </p:nvCxnSpPr>
        <p:spPr>
          <a:xfrm>
            <a:off x="-144463" y="1268760"/>
            <a:ext cx="8172847" cy="0"/>
          </a:xfrm>
          <a:prstGeom prst="line">
            <a:avLst/>
          </a:prstGeom>
          <a:ln cap="rnd">
            <a:solidFill>
              <a:srgbClr val="00297A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>
            <a:extLst>
              <a:ext uri="{FF2B5EF4-FFF2-40B4-BE49-F238E27FC236}">
                <a16:creationId xmlns:a16="http://schemas.microsoft.com/office/drawing/2014/main" xmlns="" id="{611BE48C-38E4-4FDC-883B-105E6EF772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1013" y="3062288"/>
            <a:ext cx="636428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x-none" b="0">
                <a:solidFill>
                  <a:srgbClr val="000000"/>
                </a:solidFill>
                <a:latin typeface="Calibri" panose="020F0502020204030204" pitchFamily="34" charset="0"/>
              </a:rPr>
              <a:t>Spiegazione funzionamento?</a:t>
            </a:r>
          </a:p>
        </p:txBody>
      </p:sp>
      <p:pic>
        <p:nvPicPr>
          <p:cNvPr id="65539" name="Picture 2">
            <a:extLst>
              <a:ext uri="{FF2B5EF4-FFF2-40B4-BE49-F238E27FC236}">
                <a16:creationId xmlns:a16="http://schemas.microsoft.com/office/drawing/2014/main" xmlns="" id="{C4A3C5C6-9787-4958-A56B-CFFAAC968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4788" y="3432175"/>
            <a:ext cx="3570287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5540" name="Picture 3">
            <a:extLst>
              <a:ext uri="{FF2B5EF4-FFF2-40B4-BE49-F238E27FC236}">
                <a16:creationId xmlns:a16="http://schemas.microsoft.com/office/drawing/2014/main" xmlns="" id="{6163E275-B94C-493A-B3C5-53C3D16B3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03213"/>
            <a:ext cx="9144000" cy="625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7CE59E0-BA24-4680-A954-7AAD19D16A38}"/>
              </a:ext>
            </a:extLst>
          </p:cNvPr>
          <p:cNvSpPr/>
          <p:nvPr/>
        </p:nvSpPr>
        <p:spPr>
          <a:xfrm>
            <a:off x="194224" y="692696"/>
            <a:ext cx="41126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SzPct val="100000"/>
              <a:defRPr/>
            </a:pPr>
            <a:r>
              <a:rPr lang="ru-RU" altLang="x-none" sz="2400" dirty="0" smtClean="0">
                <a:cs typeface="Arial" panose="020B0604020202020204" pitchFamily="34" charset="0"/>
              </a:rPr>
              <a:t>ПОКАЗАНИЯ 3D-НЬЮТОН</a:t>
            </a:r>
            <a:endParaRPr lang="ru-RU" altLang="x-none" sz="2400" dirty="0"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E039188-0A95-4735-B364-6E1C16A0549C}"/>
              </a:ext>
            </a:extLst>
          </p:cNvPr>
          <p:cNvSpPr/>
          <p:nvPr/>
        </p:nvSpPr>
        <p:spPr>
          <a:xfrm>
            <a:off x="251520" y="1484784"/>
            <a:ext cx="864096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ru-RU" sz="1200" dirty="0" smtClean="0"/>
              <a:t>Нарушение осанки у взрослых и детей.</a:t>
            </a:r>
          </a:p>
          <a:p>
            <a:pPr lvl="0">
              <a:buFont typeface="Arial" pitchFamily="34" charset="0"/>
              <a:buChar char="•"/>
            </a:pPr>
            <a:r>
              <a:rPr lang="ru-RU" sz="1200" dirty="0" smtClean="0"/>
              <a:t>Дегенеративно-дистрофические заболевания позвоночника. в том числе остеохондроз поясничного, грудного или шейного отделов позвоночника.</a:t>
            </a:r>
          </a:p>
          <a:p>
            <a:pPr lvl="0">
              <a:buFont typeface="Arial" pitchFamily="34" charset="0"/>
              <a:buChar char="•"/>
            </a:pPr>
            <a:r>
              <a:rPr lang="ru-RU" sz="1200" dirty="0" err="1" smtClean="0"/>
              <a:t>Кифотическая</a:t>
            </a:r>
            <a:r>
              <a:rPr lang="ru-RU" sz="1200" dirty="0" smtClean="0"/>
              <a:t> деформация грудного отдела позвоночника, в том числе болезнь </a:t>
            </a:r>
            <a:r>
              <a:rPr lang="ru-RU" sz="1200" dirty="0" err="1" smtClean="0"/>
              <a:t>Шейермаиа-Мау</a:t>
            </a:r>
            <a:r>
              <a:rPr lang="ru-RU" sz="1200" dirty="0" smtClean="0"/>
              <a:t>.</a:t>
            </a:r>
          </a:p>
          <a:p>
            <a:pPr lvl="0">
              <a:buFont typeface="Arial" pitchFamily="34" charset="0"/>
              <a:buChar char="•"/>
            </a:pPr>
            <a:r>
              <a:rPr lang="ru-RU" sz="1200" dirty="0" smtClean="0"/>
              <a:t>Нарушения статики в поясничном отделе позвоночника, в том числе поясничный </a:t>
            </a:r>
            <a:r>
              <a:rPr lang="ru-RU" sz="1200" dirty="0" err="1" smtClean="0"/>
              <a:t>гиперлордоз</a:t>
            </a:r>
            <a:r>
              <a:rPr lang="ru-RU" sz="1200" dirty="0" smtClean="0"/>
              <a:t> и сглаженность поясничного лордоза.</a:t>
            </a:r>
          </a:p>
          <a:p>
            <a:pPr lvl="0">
              <a:buFont typeface="Arial" pitchFamily="34" charset="0"/>
              <a:buChar char="•"/>
            </a:pPr>
            <a:r>
              <a:rPr lang="ru-RU" sz="1200" dirty="0" smtClean="0"/>
              <a:t>Профилактика и лечение </a:t>
            </a:r>
            <a:r>
              <a:rPr lang="ru-RU" sz="1200" dirty="0" err="1" smtClean="0"/>
              <a:t>сколиотической</a:t>
            </a:r>
            <a:r>
              <a:rPr lang="ru-RU" sz="1200" dirty="0" smtClean="0"/>
              <a:t> деформации позвоночника, в том числе сколиоз 1,2,3 степени.</a:t>
            </a:r>
          </a:p>
          <a:p>
            <a:pPr lvl="0">
              <a:buFont typeface="Arial" pitchFamily="34" charset="0"/>
              <a:buChar char="•"/>
            </a:pPr>
            <a:r>
              <a:rPr lang="ru-RU" sz="1200" dirty="0" smtClean="0"/>
              <a:t>Коррекция мышечно-тонического синдрома при </a:t>
            </a:r>
            <a:r>
              <a:rPr lang="ru-RU" sz="1200" dirty="0" err="1" smtClean="0"/>
              <a:t>люмбалгии</a:t>
            </a:r>
            <a:r>
              <a:rPr lang="ru-RU" sz="1200" dirty="0" smtClean="0"/>
              <a:t>, </a:t>
            </a:r>
            <a:r>
              <a:rPr lang="ru-RU" sz="1200" dirty="0" err="1" smtClean="0"/>
              <a:t>торакалгии</a:t>
            </a:r>
            <a:r>
              <a:rPr lang="ru-RU" sz="1200" dirty="0" smtClean="0"/>
              <a:t>, </a:t>
            </a:r>
            <a:r>
              <a:rPr lang="ru-RU" sz="1200" dirty="0" err="1" smtClean="0"/>
              <a:t>цервикалгии</a:t>
            </a:r>
            <a:endParaRPr lang="ru-RU" sz="1200" dirty="0" smtClean="0"/>
          </a:p>
          <a:p>
            <a:pPr lvl="0">
              <a:buFont typeface="Arial" pitchFamily="34" charset="0"/>
              <a:buChar char="•"/>
            </a:pPr>
            <a:r>
              <a:rPr lang="ru-RU" sz="1200" dirty="0" smtClean="0"/>
              <a:t>Коррекция </a:t>
            </a:r>
            <a:r>
              <a:rPr lang="ru-RU" sz="1200" dirty="0" err="1" smtClean="0"/>
              <a:t>нейро-дистрофического</a:t>
            </a:r>
            <a:r>
              <a:rPr lang="ru-RU" sz="1200" dirty="0" smtClean="0"/>
              <a:t> синдрома при </a:t>
            </a:r>
            <a:r>
              <a:rPr lang="ru-RU" sz="1200" dirty="0" err="1" smtClean="0"/>
              <a:t>люмбалгии</a:t>
            </a:r>
            <a:r>
              <a:rPr lang="ru-RU" sz="1200" dirty="0" smtClean="0"/>
              <a:t>, </a:t>
            </a:r>
            <a:r>
              <a:rPr lang="ru-RU" sz="1200" dirty="0" err="1" smtClean="0"/>
              <a:t>торакалгии</a:t>
            </a:r>
            <a:r>
              <a:rPr lang="ru-RU" sz="1200" dirty="0" smtClean="0"/>
              <a:t>, </a:t>
            </a:r>
            <a:r>
              <a:rPr lang="ru-RU" sz="1200" dirty="0" err="1" smtClean="0"/>
              <a:t>цервикалгии</a:t>
            </a:r>
            <a:endParaRPr lang="ru-RU" sz="1200" dirty="0" smtClean="0"/>
          </a:p>
          <a:p>
            <a:pPr lvl="0">
              <a:buFont typeface="Arial" pitchFamily="34" charset="0"/>
              <a:buChar char="•"/>
            </a:pPr>
            <a:r>
              <a:rPr lang="ru-RU" sz="1200" dirty="0" err="1" smtClean="0"/>
              <a:t>Анталгическая</a:t>
            </a:r>
            <a:r>
              <a:rPr lang="ru-RU" sz="1200" dirty="0" smtClean="0"/>
              <a:t> поза при </a:t>
            </a:r>
            <a:r>
              <a:rPr lang="ru-RU" sz="1200" dirty="0" err="1" smtClean="0"/>
              <a:t>люмбалгии</a:t>
            </a:r>
            <a:r>
              <a:rPr lang="ru-RU" sz="1200" dirty="0" smtClean="0"/>
              <a:t>, </a:t>
            </a:r>
            <a:r>
              <a:rPr lang="ru-RU" sz="1200" dirty="0" err="1" smtClean="0"/>
              <a:t>торакалгии</a:t>
            </a:r>
            <a:r>
              <a:rPr lang="ru-RU" sz="1200" dirty="0" smtClean="0"/>
              <a:t>, </a:t>
            </a:r>
            <a:r>
              <a:rPr lang="ru-RU" sz="1200" dirty="0" err="1" smtClean="0"/>
              <a:t>цервикалгии</a:t>
            </a:r>
            <a:endParaRPr lang="ru-RU" sz="1200" dirty="0" smtClean="0"/>
          </a:p>
          <a:p>
            <a:pPr>
              <a:buFont typeface="Arial" pitchFamily="34" charset="0"/>
              <a:buChar char="•"/>
            </a:pPr>
            <a:r>
              <a:rPr lang="ru-RU" sz="1200" dirty="0" err="1" smtClean="0"/>
              <a:t>Спондилолистез</a:t>
            </a:r>
            <a:r>
              <a:rPr lang="ru-RU" sz="1200" dirty="0" smtClean="0"/>
              <a:t> в поясничном отделе, не осложненный явлениями </a:t>
            </a:r>
            <a:r>
              <a:rPr lang="ru-RU" sz="1200" dirty="0" err="1" smtClean="0"/>
              <a:t>сдавления</a:t>
            </a:r>
            <a:r>
              <a:rPr lang="ru-RU" sz="1200" dirty="0" smtClean="0"/>
              <a:t> конского хвоста.</a:t>
            </a:r>
          </a:p>
          <a:p>
            <a:pPr lvl="0">
              <a:buFont typeface="Arial" pitchFamily="34" charset="0"/>
              <a:buChar char="•"/>
            </a:pPr>
            <a:r>
              <a:rPr lang="ru-RU" sz="1200" dirty="0" smtClean="0"/>
              <a:t>Нестабильность позвоночно-двигательных сегментов</a:t>
            </a:r>
          </a:p>
          <a:p>
            <a:pPr lvl="0">
              <a:buFont typeface="Arial" pitchFamily="34" charset="0"/>
              <a:buChar char="•"/>
            </a:pPr>
            <a:r>
              <a:rPr lang="ru-RU" sz="1200" dirty="0" smtClean="0"/>
              <a:t>Реабилитация после травм позвоночника, в том числе переломов позвоночника (переломы остистых отростков; переломы поперечных отростков, переломы дужек позвонков; переломы тел позвонков (компрессионные, </a:t>
            </a:r>
            <a:r>
              <a:rPr lang="ru-RU" sz="1200" dirty="0" err="1" smtClean="0"/>
              <a:t>оскольчатые</a:t>
            </a:r>
            <a:r>
              <a:rPr lang="ru-RU" sz="1200" dirty="0" smtClean="0"/>
              <a:t> или смешанные, </a:t>
            </a:r>
            <a:r>
              <a:rPr lang="ru-RU" sz="1200" dirty="0" err="1" smtClean="0"/>
              <a:t>сгибательные</a:t>
            </a:r>
            <a:r>
              <a:rPr lang="ru-RU" sz="1200" dirty="0" smtClean="0"/>
              <a:t>, разгибательные или ротационные).</a:t>
            </a:r>
          </a:p>
          <a:p>
            <a:pPr lvl="0">
              <a:buFont typeface="Arial" pitchFamily="34" charset="0"/>
              <a:buChar char="•"/>
            </a:pPr>
            <a:r>
              <a:rPr lang="ru-RU" sz="1200" dirty="0" smtClean="0"/>
              <a:t>Реабилитация после оперативного лечения на позвоночнике, в том числе резекции грыж межпозвонковых дисков.</a:t>
            </a:r>
          </a:p>
          <a:p>
            <a:pPr lvl="0">
              <a:buFont typeface="Arial" pitchFamily="34" charset="0"/>
              <a:buChar char="•"/>
            </a:pPr>
            <a:r>
              <a:rPr lang="ru-RU" sz="1200" dirty="0" smtClean="0"/>
              <a:t>Реабилитация после операций на крупных суставах (голеностопного, коленного, тазобедренного), в том числе после </a:t>
            </a:r>
            <a:r>
              <a:rPr lang="ru-RU" sz="1200" dirty="0" err="1" smtClean="0"/>
              <a:t>эндопротезирования</a:t>
            </a:r>
            <a:endParaRPr lang="ru-RU" sz="1200" dirty="0" smtClean="0"/>
          </a:p>
          <a:p>
            <a:pPr lvl="0">
              <a:buFont typeface="Arial" pitchFamily="34" charset="0"/>
              <a:buChar char="•"/>
            </a:pPr>
            <a:r>
              <a:rPr lang="ru-RU" sz="1200" dirty="0" smtClean="0"/>
              <a:t>Реабилитация после операционной коррек­ции сколиоза 3-4 степени.</a:t>
            </a:r>
          </a:p>
          <a:p>
            <a:pPr lvl="0">
              <a:buFont typeface="Arial" pitchFamily="34" charset="0"/>
              <a:buChar char="•"/>
            </a:pPr>
            <a:r>
              <a:rPr lang="ru-RU" sz="1200" dirty="0" smtClean="0"/>
              <a:t>Вертебробазилярная недостаточность.</a:t>
            </a:r>
          </a:p>
          <a:p>
            <a:pPr lvl="0">
              <a:buFont typeface="Arial" pitchFamily="34" charset="0"/>
              <a:buChar char="•"/>
            </a:pPr>
            <a:r>
              <a:rPr lang="ru-RU" sz="1200" dirty="0" err="1" smtClean="0"/>
              <a:t>Краниоцервикалгия</a:t>
            </a:r>
            <a:endParaRPr lang="ru-RU" sz="1200" dirty="0" smtClean="0"/>
          </a:p>
          <a:p>
            <a:pPr lvl="0">
              <a:buFont typeface="Arial" pitchFamily="34" charset="0"/>
              <a:buChar char="•"/>
            </a:pPr>
            <a:r>
              <a:rPr lang="ru-RU" sz="1200" dirty="0" smtClean="0"/>
              <a:t>Реабилитация спортсменов после травм</a:t>
            </a:r>
          </a:p>
          <a:p>
            <a:pPr lvl="0">
              <a:buFont typeface="Arial" pitchFamily="34" charset="0"/>
              <a:buChar char="•"/>
            </a:pPr>
            <a:r>
              <a:rPr lang="ru-RU" sz="1200" dirty="0" smtClean="0"/>
              <a:t>Профилактика спортивного травматизма.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 smtClean="0"/>
              <a:t>Коррекция нарушений равновесия, в том числе при реабилитации после инсультов головного мозга, травмах головы.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06708E53-32AD-47CC-9DBF-1717DC9DEDDE}"/>
              </a:ext>
            </a:extLst>
          </p:cNvPr>
          <p:cNvCxnSpPr>
            <a:cxnSpLocks/>
          </p:cNvCxnSpPr>
          <p:nvPr/>
        </p:nvCxnSpPr>
        <p:spPr>
          <a:xfrm>
            <a:off x="-144463" y="1226369"/>
            <a:ext cx="5940599" cy="0"/>
          </a:xfrm>
          <a:prstGeom prst="line">
            <a:avLst/>
          </a:prstGeom>
          <a:ln cap="rnd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7CE59E0-BA24-4680-A954-7AAD19D16A38}"/>
              </a:ext>
            </a:extLst>
          </p:cNvPr>
          <p:cNvSpPr/>
          <p:nvPr/>
        </p:nvSpPr>
        <p:spPr>
          <a:xfrm>
            <a:off x="194224" y="692696"/>
            <a:ext cx="56366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SzPct val="100000"/>
              <a:defRPr/>
            </a:pPr>
            <a:r>
              <a:rPr lang="ru-RU" altLang="x-none" sz="2400" dirty="0" smtClean="0">
                <a:cs typeface="Arial" panose="020B0604020202020204" pitchFamily="34" charset="0"/>
              </a:rPr>
              <a:t>ПРОТИВОПОКАЗАНИЯ 3D-НЬЮТОН</a:t>
            </a:r>
            <a:endParaRPr lang="ru-RU" altLang="x-none" sz="2400" dirty="0"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E039188-0A95-4735-B364-6E1C16A0549C}"/>
              </a:ext>
            </a:extLst>
          </p:cNvPr>
          <p:cNvSpPr/>
          <p:nvPr/>
        </p:nvSpPr>
        <p:spPr>
          <a:xfrm>
            <a:off x="251520" y="1484784"/>
            <a:ext cx="86409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ru-RU" sz="1200" dirty="0" smtClean="0"/>
              <a:t>Общее тяжелое состояние больного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 smtClean="0"/>
              <a:t>Психические заболевания в период обострения.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 smtClean="0"/>
              <a:t>Наркотическая или алкогольная интоксикация.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 smtClean="0"/>
              <a:t>Кожно-венерологические заболевания в период обострения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 smtClean="0"/>
              <a:t>Хронические заболевания внутренних органов в период декомпенсации.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 smtClean="0"/>
              <a:t>Острые воспалительные заболевания или обострения хронических.</a:t>
            </a:r>
          </a:p>
          <a:p>
            <a:pPr lvl="0">
              <a:buFont typeface="Arial" pitchFamily="34" charset="0"/>
              <a:buChar char="•"/>
            </a:pPr>
            <a:r>
              <a:rPr lang="ru-RU" sz="1200" dirty="0" smtClean="0"/>
              <a:t>Острые инфекционные болезни или обострения хронических.</a:t>
            </a:r>
          </a:p>
          <a:p>
            <a:pPr lvl="0">
              <a:buFont typeface="Arial" pitchFamily="34" charset="0"/>
              <a:buChar char="•"/>
            </a:pPr>
            <a:r>
              <a:rPr lang="ru-RU" sz="1200" dirty="0" smtClean="0"/>
              <a:t>Онкологические заболевания (по согласованию с онкологом).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 smtClean="0"/>
              <a:t>Не закрывшиеся раны (в том числе </a:t>
            </a:r>
            <a:r>
              <a:rPr lang="ru-RU" sz="1200" dirty="0" err="1" smtClean="0"/>
              <a:t>операциоиные</a:t>
            </a:r>
            <a:r>
              <a:rPr lang="ru-RU" sz="1200" dirty="0" smtClean="0"/>
              <a:t>), язвы, свежие травматические </a:t>
            </a:r>
            <a:r>
              <a:rPr lang="ru-RU" sz="1200" dirty="0" err="1" smtClean="0"/>
              <a:t>поражеимя</a:t>
            </a:r>
            <a:r>
              <a:rPr lang="ru-RU" sz="1200" dirty="0" smtClean="0"/>
              <a:t> черепа, позвоночника, конечностей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 smtClean="0"/>
              <a:t>Заболевания. сопровождающиеся системным поражением костной ткани (</a:t>
            </a:r>
            <a:r>
              <a:rPr lang="ru-RU" sz="1200" dirty="0" err="1" smtClean="0"/>
              <a:t>остеопороз</a:t>
            </a:r>
            <a:r>
              <a:rPr lang="ru-RU" sz="1200" dirty="0" smtClean="0"/>
              <a:t>, </a:t>
            </a:r>
            <a:r>
              <a:rPr lang="ru-RU" sz="1200" dirty="0" err="1" smtClean="0"/>
              <a:t>миеломная</a:t>
            </a:r>
            <a:r>
              <a:rPr lang="ru-RU" sz="1200" dirty="0" smtClean="0"/>
              <a:t> болезнь, </a:t>
            </a:r>
            <a:r>
              <a:rPr lang="ru-RU" sz="1200" dirty="0" err="1" smtClean="0"/>
              <a:t>гиперпаратиреоидная</a:t>
            </a:r>
            <a:r>
              <a:rPr lang="ru-RU" sz="1200" dirty="0" smtClean="0"/>
              <a:t> остеодистрофия).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 smtClean="0"/>
              <a:t>Нарушение кровообращения спинного мозга.</a:t>
            </a:r>
          </a:p>
          <a:p>
            <a:pPr lvl="0">
              <a:buFont typeface="Arial" pitchFamily="34" charset="0"/>
              <a:buChar char="•"/>
            </a:pPr>
            <a:r>
              <a:rPr lang="ru-RU" sz="1200" dirty="0" smtClean="0"/>
              <a:t>Явление раздражения спинномозговых оболочек (арахноидит).</a:t>
            </a:r>
          </a:p>
          <a:p>
            <a:pPr lvl="0">
              <a:buFont typeface="Arial" pitchFamily="34" charset="0"/>
              <a:buChar char="•"/>
            </a:pPr>
            <a:r>
              <a:rPr lang="ru-RU" sz="1200" dirty="0" smtClean="0"/>
              <a:t>Инфекционные заболевания позвоночника</a:t>
            </a:r>
          </a:p>
          <a:p>
            <a:pPr lvl="0">
              <a:buFont typeface="Arial" pitchFamily="34" charset="0"/>
              <a:buChar char="•"/>
            </a:pPr>
            <a:r>
              <a:rPr lang="ru-RU" sz="1200" dirty="0" smtClean="0"/>
              <a:t>Синдром </a:t>
            </a:r>
            <a:r>
              <a:rPr lang="ru-RU" sz="1200" dirty="0" err="1" smtClean="0"/>
              <a:t>сдавления</a:t>
            </a:r>
            <a:r>
              <a:rPr lang="ru-RU" sz="1200" dirty="0" smtClean="0"/>
              <a:t> конского хвоста или спинного мозга.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 smtClean="0"/>
              <a:t>Повышенное внутричерепное давление, острый инсульт.</a:t>
            </a:r>
          </a:p>
          <a:p>
            <a:pPr lvl="0">
              <a:buFont typeface="Arial" pitchFamily="34" charset="0"/>
              <a:buChar char="•"/>
            </a:pPr>
            <a:r>
              <a:rPr lang="ru-RU" sz="1200" dirty="0" smtClean="0"/>
              <a:t>Глаукома.</a:t>
            </a:r>
          </a:p>
          <a:p>
            <a:pPr lvl="0">
              <a:buFont typeface="Arial" pitchFamily="34" charset="0"/>
              <a:buChar char="•"/>
            </a:pPr>
            <a:r>
              <a:rPr lang="ru-RU" sz="1200" dirty="0" smtClean="0"/>
              <a:t>Беременность 2-3 триместр</a:t>
            </a:r>
          </a:p>
          <a:p>
            <a:pPr lvl="0">
              <a:buFont typeface="Arial" pitchFamily="34" charset="0"/>
              <a:buChar char="•"/>
            </a:pPr>
            <a:r>
              <a:rPr lang="ru-RU" sz="1200" dirty="0" smtClean="0"/>
              <a:t>Отказ пациента от проведения терапии.</a:t>
            </a:r>
          </a:p>
          <a:p>
            <a:pPr lvl="0">
              <a:buFont typeface="Arial" pitchFamily="34" charset="0"/>
              <a:buChar char="•"/>
            </a:pPr>
            <a:r>
              <a:rPr lang="ru-RU" sz="1200" dirty="0" smtClean="0"/>
              <a:t>Низкое интеллектуальное развитие пациента невозможность осознания необходимых действий.</a:t>
            </a:r>
          </a:p>
          <a:p>
            <a:endParaRPr lang="ru-RU" sz="1200" dirty="0" smtClean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06708E53-32AD-47CC-9DBF-1717DC9DEDDE}"/>
              </a:ext>
            </a:extLst>
          </p:cNvPr>
          <p:cNvCxnSpPr>
            <a:cxnSpLocks/>
          </p:cNvCxnSpPr>
          <p:nvPr/>
        </p:nvCxnSpPr>
        <p:spPr>
          <a:xfrm>
            <a:off x="-144463" y="1226369"/>
            <a:ext cx="5940599" cy="0"/>
          </a:xfrm>
          <a:prstGeom prst="line">
            <a:avLst/>
          </a:prstGeom>
          <a:ln cap="rnd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C:\Users\Zver\Downloads\WhatsApp Image 2023-05-06 at 17.08.59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5" y="116632"/>
            <a:ext cx="2088232" cy="278431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7CE59E0-BA24-4680-A954-7AAD19D16A38}"/>
              </a:ext>
            </a:extLst>
          </p:cNvPr>
          <p:cNvSpPr/>
          <p:nvPr/>
        </p:nvSpPr>
        <p:spPr>
          <a:xfrm>
            <a:off x="194224" y="692696"/>
            <a:ext cx="57409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SzPct val="100000"/>
              <a:defRPr/>
            </a:pPr>
            <a:r>
              <a:rPr lang="ru-RU" altLang="x-none" sz="2400" dirty="0">
                <a:cs typeface="Arial" panose="020B0604020202020204" pitchFamily="34" charset="0"/>
              </a:rPr>
              <a:t>СВОЙСТВА АППАРАТА 3D-НЬЮТОН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E039188-0A95-4735-B364-6E1C16A0549C}"/>
              </a:ext>
            </a:extLst>
          </p:cNvPr>
          <p:cNvSpPr/>
          <p:nvPr/>
        </p:nvSpPr>
        <p:spPr>
          <a:xfrm>
            <a:off x="251520" y="1484784"/>
            <a:ext cx="864096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Комплекс 3D NEWTON предназначен для функционального тестирования околопозвоночных мышц и </a:t>
            </a:r>
            <a:r>
              <a:rPr lang="ru-RU" sz="1200" dirty="0" err="1" smtClean="0"/>
              <a:t>постурологического</a:t>
            </a:r>
            <a:r>
              <a:rPr lang="ru-RU" sz="1200" dirty="0" smtClean="0"/>
              <a:t> тестирования осанки, оценки эффективности реабили­тации, тренировочного процесса, для тренировки глубоких мыши позвоночника, устранения нарушений осанки, коррекции </a:t>
            </a:r>
            <a:r>
              <a:rPr lang="ru-RU" sz="1200" dirty="0" err="1" smtClean="0"/>
              <a:t>постурологического</a:t>
            </a:r>
            <a:r>
              <a:rPr lang="ru-RU" sz="1200" dirty="0" smtClean="0"/>
              <a:t> баланса, а также коррекции нарушений равновесия методами биологической обратной связи. В основе укрепления глубоких мышц спины с помощью комплекса 3D NEWTON лежит концепция 3-х мерного гравитационного тренинга. Метод гравитационной терапии заключается в использовании гравитационной нагрузки при изменении положения тела в пространстве как основного действующего фактора для функционального тестирования околопозвоночных мышц и </a:t>
            </a:r>
            <a:r>
              <a:rPr lang="ru-RU" sz="1200" dirty="0" err="1" smtClean="0"/>
              <a:t>постурологического</a:t>
            </a:r>
            <a:r>
              <a:rPr lang="ru-RU" sz="1200" dirty="0" smtClean="0"/>
              <a:t> тестирования осанки, а также оценки эффективности реабилитации, тренировочного процесса.</a:t>
            </a:r>
          </a:p>
          <a:p>
            <a:r>
              <a:rPr lang="ru-RU" sz="1200" dirty="0" smtClean="0"/>
              <a:t>3-х мерный гравитационный тренинг с помощью комплекса 3D NEWTON укрепляет мышцы </a:t>
            </a:r>
            <a:r>
              <a:rPr lang="ru-RU" sz="1200" dirty="0" smtClean="0"/>
              <a:t>за счет статической гравитационной нагрузки</a:t>
            </a:r>
            <a:r>
              <a:rPr lang="ru-RU" sz="1200" dirty="0" smtClean="0"/>
              <a:t>. </a:t>
            </a:r>
            <a:r>
              <a:rPr lang="ru-RU" sz="1200" dirty="0" smtClean="0"/>
              <a:t>Пациент находится в правильной статичной позе, он мягко зафиксирован в тренажере, его поза всегда одинакова, стандартна и подконтрольна специалисту. Вращаясь в разных плоскостях, комплекс вывешивает пациента под определенным углом На раме комплекса расположены датчики положения пациента в пространстве Программ­ное обеспечение с биологической обратной связью, анализируя изменение положение пациента в пространстве, закрепленного на вертикальной стойке рабочей рамы, отправляет данные на небольшой монитор, позволяя пациенту корректировать положение внутри рамы. Задачей пациента становится удержание стабильного положения при трехмерном изменении положения рамы.</a:t>
            </a:r>
          </a:p>
          <a:p>
            <a:r>
              <a:rPr lang="ru-RU" sz="1200" dirty="0" smtClean="0"/>
              <a:t>При рекомендованной кратности процедура позволяет на рефлекторном уровне закрепить правильный тонус мышечного корсета, что в свою очередь приводит к закреплению пра­вильной осанки и многократному снижению риска обострения болезней позвоночника.</a:t>
            </a:r>
          </a:p>
          <a:p>
            <a:r>
              <a:rPr lang="ru-RU" sz="1200" dirty="0" smtClean="0"/>
              <a:t>Комплекс 3D NEWTON может использоваться пациентами от 8 до 90 лет. ростом 110-200 см, весом не более 140 кг, под руководством леча­щего врача, при отсутствии противопоказаний.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06708E53-32AD-47CC-9DBF-1717DC9DEDDE}"/>
              </a:ext>
            </a:extLst>
          </p:cNvPr>
          <p:cNvCxnSpPr>
            <a:cxnSpLocks/>
          </p:cNvCxnSpPr>
          <p:nvPr/>
        </p:nvCxnSpPr>
        <p:spPr>
          <a:xfrm>
            <a:off x="-144463" y="1226369"/>
            <a:ext cx="5940599" cy="0"/>
          </a:xfrm>
          <a:prstGeom prst="line">
            <a:avLst/>
          </a:prstGeom>
          <a:ln cap="rnd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7CE59E0-BA24-4680-A954-7AAD19D16A38}"/>
              </a:ext>
            </a:extLst>
          </p:cNvPr>
          <p:cNvSpPr/>
          <p:nvPr/>
        </p:nvSpPr>
        <p:spPr>
          <a:xfrm>
            <a:off x="194224" y="692696"/>
            <a:ext cx="86380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SzPct val="100000"/>
              <a:defRPr/>
            </a:pPr>
            <a:r>
              <a:rPr lang="ru-RU" altLang="x-none" sz="2400" dirty="0" smtClean="0">
                <a:cs typeface="Arial" panose="020B0604020202020204" pitchFamily="34" charset="0"/>
              </a:rPr>
              <a:t>ИСПОЛЬЗОВАНИЕ 3D-НЬЮТОН В ДЕТСКОМ ВОЗРАСТЕ</a:t>
            </a:r>
            <a:endParaRPr lang="ru-RU" altLang="x-none" sz="2400" dirty="0"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06708E53-32AD-47CC-9DBF-1717DC9DEDDE}"/>
              </a:ext>
            </a:extLst>
          </p:cNvPr>
          <p:cNvCxnSpPr>
            <a:cxnSpLocks/>
          </p:cNvCxnSpPr>
          <p:nvPr/>
        </p:nvCxnSpPr>
        <p:spPr>
          <a:xfrm>
            <a:off x="-144463" y="1226369"/>
            <a:ext cx="5940599" cy="0"/>
          </a:xfrm>
          <a:prstGeom prst="line">
            <a:avLst/>
          </a:prstGeom>
          <a:ln cap="rnd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Zver\Downloads\IMG-20230506-WA0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310002"/>
            <a:ext cx="4680520" cy="6240693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6E81E03-8895-4056-A6BC-B7A8FE8CDAC6}"/>
              </a:ext>
            </a:extLst>
          </p:cNvPr>
          <p:cNvSpPr/>
          <p:nvPr/>
        </p:nvSpPr>
        <p:spPr>
          <a:xfrm>
            <a:off x="467544" y="937785"/>
            <a:ext cx="6696744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ClrTx/>
              <a:buFontTx/>
              <a:buNone/>
            </a:pPr>
            <a:endParaRPr lang="ru-RU" altLang="x-none" sz="1600" b="0" dirty="0">
              <a:cs typeface="Arial" panose="020B0604020202020204" pitchFamily="34" charset="0"/>
            </a:endParaRPr>
          </a:p>
          <a:p>
            <a:pPr eaLnBrk="1" hangingPunct="1">
              <a:buClrTx/>
              <a:buFontTx/>
              <a:buNone/>
            </a:pPr>
            <a:endParaRPr lang="ru-RU" altLang="x-none" sz="1600" b="0" dirty="0"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x-none" sz="1400" b="0" dirty="0">
                <a:cs typeface="Arial" panose="020B0604020202020204" pitchFamily="34" charset="0"/>
              </a:rPr>
              <a:t>  </a:t>
            </a:r>
            <a:r>
              <a:rPr lang="ru-RU" altLang="x-none" sz="1400" b="0" dirty="0" smtClean="0">
                <a:cs typeface="Arial" panose="020B0604020202020204" pitchFamily="34" charset="0"/>
              </a:rPr>
              <a:t>Многостороннее тестирование мышечного корсета.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ru-RU" altLang="x-none" sz="1400" b="0" dirty="0" smtClean="0"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x-none" sz="1400" b="0" dirty="0" smtClean="0">
                <a:cs typeface="Arial" panose="020B0604020202020204" pitchFamily="34" charset="0"/>
              </a:rPr>
              <a:t> Оборудование </a:t>
            </a:r>
            <a:r>
              <a:rPr lang="ru-RU" altLang="x-none" sz="1400" b="0" dirty="0">
                <a:cs typeface="Arial" panose="020B0604020202020204" pitchFamily="34" charset="0"/>
              </a:rPr>
              <a:t>способно стимулировать и укреплять глубокие мышцы туловища за счёт изометрических упражнений.</a:t>
            </a:r>
            <a:endParaRPr lang="en-US" altLang="x-none" sz="1400" b="0" dirty="0">
              <a:cs typeface="Arial" panose="020B0604020202020204" pitchFamily="34" charset="0"/>
            </a:endParaRPr>
          </a:p>
          <a:p>
            <a:pPr eaLnBrk="1" hangingPunct="1"/>
            <a:endParaRPr lang="ru-RU" altLang="x-none" sz="1400" b="0" dirty="0"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x-none" sz="1400" b="0" dirty="0">
                <a:cs typeface="Arial" panose="020B0604020202020204" pitchFamily="34" charset="0"/>
              </a:rPr>
              <a:t>  Облегчение постурального контроля из-за визуальной и звуковой обратной связи.</a:t>
            </a:r>
            <a:endParaRPr lang="en-US" altLang="x-none" sz="1400" b="0" dirty="0">
              <a:cs typeface="Arial" panose="020B0604020202020204" pitchFamily="34" charset="0"/>
            </a:endParaRPr>
          </a:p>
          <a:p>
            <a:pPr eaLnBrk="1" hangingPunct="1"/>
            <a:endParaRPr lang="ru-RU" altLang="x-none" sz="1400" b="0" dirty="0"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x-none" sz="1400" b="0" dirty="0">
                <a:cs typeface="Arial" panose="020B0604020202020204" pitchFamily="34" charset="0"/>
              </a:rPr>
              <a:t>  Индивидуальный подбор тренинга после </a:t>
            </a:r>
            <a:r>
              <a:rPr lang="ru-RU" altLang="x-none" sz="1400" b="0" dirty="0" smtClean="0">
                <a:cs typeface="Arial" panose="020B0604020202020204" pitchFamily="34" charset="0"/>
              </a:rPr>
              <a:t>диагностики, учитывая особенности </a:t>
            </a:r>
            <a:r>
              <a:rPr lang="ru-RU" altLang="x-none" sz="1400" b="0" dirty="0" err="1" smtClean="0">
                <a:cs typeface="Arial" panose="020B0604020202020204" pitchFamily="34" charset="0"/>
              </a:rPr>
              <a:t>пациета</a:t>
            </a:r>
            <a:r>
              <a:rPr lang="ru-RU" altLang="x-none" sz="1400" b="0" dirty="0" smtClean="0">
                <a:cs typeface="Arial" panose="020B0604020202020204" pitchFamily="34" charset="0"/>
              </a:rPr>
              <a:t>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ru-RU" altLang="x-none" sz="1400" b="0" dirty="0" smtClean="0"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x-none" sz="1400" b="0" dirty="0" smtClean="0">
                <a:cs typeface="Arial" panose="020B0604020202020204" pitchFamily="34" charset="0"/>
              </a:rPr>
              <a:t>  Эффективные упражнения за короткое время.</a:t>
            </a:r>
            <a:endParaRPr lang="en-US" altLang="x-none" sz="1400" b="0" dirty="0">
              <a:cs typeface="Arial" panose="020B0604020202020204" pitchFamily="34" charset="0"/>
            </a:endParaRPr>
          </a:p>
          <a:p>
            <a:pPr eaLnBrk="1" hangingPunct="1"/>
            <a:endParaRPr lang="ru-RU" altLang="x-none" sz="1400" b="0" dirty="0"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x-none" sz="1400" b="0" dirty="0">
                <a:cs typeface="Arial" panose="020B0604020202020204" pitchFamily="34" charset="0"/>
              </a:rPr>
              <a:t>  Безопасность пользователей во время лечения.</a:t>
            </a:r>
            <a:endParaRPr lang="en-US" altLang="x-none" sz="1400" b="0" dirty="0">
              <a:cs typeface="Arial" panose="020B0604020202020204" pitchFamily="34" charset="0"/>
            </a:endParaRPr>
          </a:p>
          <a:p>
            <a:pPr eaLnBrk="1" hangingPunct="1"/>
            <a:endParaRPr lang="ru-RU" altLang="x-none" sz="1400" b="0" dirty="0"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x-none" sz="1400" b="0" dirty="0">
                <a:cs typeface="Arial" panose="020B0604020202020204" pitchFamily="34" charset="0"/>
              </a:rPr>
              <a:t>  Универсальность при настройке всех параметров лечения (вращение и угол наклона).</a:t>
            </a:r>
            <a:endParaRPr lang="en-US" altLang="x-none" sz="1400" b="0" dirty="0">
              <a:cs typeface="Arial" panose="020B0604020202020204" pitchFamily="34" charset="0"/>
            </a:endParaRPr>
          </a:p>
          <a:p>
            <a:pPr eaLnBrk="1" hangingPunct="1"/>
            <a:endParaRPr lang="ru-RU" altLang="x-none" sz="1400" b="0" dirty="0"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x-none" sz="1400" b="0" dirty="0">
                <a:cs typeface="Arial" panose="020B0604020202020204" pitchFamily="34" charset="0"/>
              </a:rPr>
              <a:t>  Возможность быстро и интуитивно модифицировать любой программный параметр во время исследований и лечения.</a:t>
            </a:r>
            <a:endParaRPr lang="en-US" altLang="x-none" sz="1400" b="0" dirty="0">
              <a:cs typeface="Arial" panose="020B0604020202020204" pitchFamily="34" charset="0"/>
            </a:endParaRPr>
          </a:p>
          <a:p>
            <a:pPr eaLnBrk="1" hangingPunct="1"/>
            <a:endParaRPr lang="ru-RU" altLang="x-none" sz="1400" b="0" dirty="0"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x-none" sz="1400" b="0" dirty="0">
                <a:cs typeface="Arial" panose="020B0604020202020204" pitchFamily="34" charset="0"/>
              </a:rPr>
              <a:t> Работа в стандартных условиях, обеспечивающих непрерывность терапии и производство статистических данных</a:t>
            </a:r>
            <a:r>
              <a:rPr lang="ru-RU" altLang="x-none" sz="1400" b="0" dirty="0" smtClean="0">
                <a:cs typeface="Arial" panose="020B0604020202020204" pitchFamily="34" charset="0"/>
              </a:rPr>
              <a:t>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ru-RU" altLang="x-none" sz="1400" b="0" dirty="0" smtClean="0"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9C33C96-A6DB-4A73-9D61-DBB4956C8B46}"/>
              </a:ext>
            </a:extLst>
          </p:cNvPr>
          <p:cNvSpPr/>
          <p:nvPr/>
        </p:nvSpPr>
        <p:spPr>
          <a:xfrm>
            <a:off x="395536" y="692696"/>
            <a:ext cx="63760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SzPct val="100000"/>
              <a:defRPr/>
            </a:pPr>
            <a:r>
              <a:rPr lang="ru-RU" altLang="x-none" sz="2400" dirty="0" smtClean="0">
                <a:cs typeface="Arial" panose="020B0604020202020204" pitchFamily="34" charset="0"/>
              </a:rPr>
              <a:t>ВОЗМОЖНОСТИ </a:t>
            </a:r>
            <a:r>
              <a:rPr lang="ru-RU" altLang="x-none" sz="2400" dirty="0">
                <a:cs typeface="Arial" panose="020B0604020202020204" pitchFamily="34" charset="0"/>
              </a:rPr>
              <a:t>АППАРАТА </a:t>
            </a:r>
            <a:r>
              <a:rPr lang="en-US" altLang="x-none" sz="2400" dirty="0">
                <a:cs typeface="Arial" panose="020B0604020202020204" pitchFamily="34" charset="0"/>
              </a:rPr>
              <a:t>3D-NEWTON</a:t>
            </a:r>
            <a:endParaRPr lang="ru-RU" altLang="x-none" sz="2400" dirty="0"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5DC33673-DD3D-4295-B35C-7EBA5EE38B2E}"/>
              </a:ext>
            </a:extLst>
          </p:cNvPr>
          <p:cNvCxnSpPr>
            <a:cxnSpLocks/>
          </p:cNvCxnSpPr>
          <p:nvPr/>
        </p:nvCxnSpPr>
        <p:spPr>
          <a:xfrm>
            <a:off x="-144463" y="1226369"/>
            <a:ext cx="6948711" cy="0"/>
          </a:xfrm>
          <a:prstGeom prst="line">
            <a:avLst/>
          </a:prstGeom>
          <a:ln cap="rnd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C:\Users\Zver\Downloads\WhatsApp Image 2023-05-06 at 17.09.09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116632"/>
            <a:ext cx="2052229" cy="273630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1">
            <a:extLst>
              <a:ext uri="{FF2B5EF4-FFF2-40B4-BE49-F238E27FC236}">
                <a16:creationId xmlns:a16="http://schemas.microsoft.com/office/drawing/2014/main" xmlns="" id="{29833792-99CD-4DD4-BD64-3C8F49EFD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14338"/>
            <a:ext cx="9144000" cy="602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>
            <a:extLst>
              <a:ext uri="{FF2B5EF4-FFF2-40B4-BE49-F238E27FC236}">
                <a16:creationId xmlns:a16="http://schemas.microsoft.com/office/drawing/2014/main" xmlns="" id="{6DAD07C0-C1AC-4BD3-99D6-33C9B8384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764704"/>
            <a:ext cx="6804248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x-none" sz="2400" dirty="0"/>
              <a:t>АКТУАЛЬНОСТЬ ПРОБЛЕМ</a:t>
            </a:r>
            <a:endParaRPr lang="en-US" altLang="x-none" sz="2400" dirty="0"/>
          </a:p>
          <a:p>
            <a:pPr eaLnBrk="1" hangingPunct="1">
              <a:buClrTx/>
              <a:buFontTx/>
              <a:buNone/>
            </a:pPr>
            <a:r>
              <a:rPr lang="ru-RU" altLang="x-none" sz="2400" dirty="0"/>
              <a:t>ЗАБОЛЕВАНИЙ ПОЗВОНОЧНИКА</a:t>
            </a:r>
          </a:p>
        </p:txBody>
      </p:sp>
      <p:sp>
        <p:nvSpPr>
          <p:cNvPr id="10243" name="Прямоугольник 1">
            <a:extLst>
              <a:ext uri="{FF2B5EF4-FFF2-40B4-BE49-F238E27FC236}">
                <a16:creationId xmlns:a16="http://schemas.microsoft.com/office/drawing/2014/main" xmlns="" id="{9EFF3E2B-51F1-4DB6-B86D-EA149213A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3068960"/>
            <a:ext cx="4392736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ts val="413"/>
              </a:spcBef>
              <a:spcAft>
                <a:spcPts val="13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x-none" sz="1700" b="0" dirty="0">
                <a:solidFill>
                  <a:srgbClr val="FFFFFF"/>
                </a:solidFill>
                <a:cs typeface="Arial" panose="020B0604020202020204" pitchFamily="34" charset="0"/>
              </a:rPr>
              <a:t>Если 40 лет назад в научных источниках говорилось о том, что у каждого </a:t>
            </a:r>
            <a:r>
              <a:rPr lang="ru-RU" altLang="x-none" sz="1700" b="0" dirty="0">
                <a:solidFill>
                  <a:srgbClr val="FFC000"/>
                </a:solidFill>
                <a:cs typeface="Arial" panose="020B0604020202020204" pitchFamily="34" charset="0"/>
              </a:rPr>
              <a:t>пятого</a:t>
            </a:r>
            <a:r>
              <a:rPr lang="ru-RU" altLang="x-none" sz="1700" b="0" dirty="0">
                <a:solidFill>
                  <a:srgbClr val="FFFFFF"/>
                </a:solidFill>
                <a:cs typeface="Arial" panose="020B0604020202020204" pitchFamily="34" charset="0"/>
              </a:rPr>
              <a:t> человека по достижении 40-летия обнаруживаются синдромы остеохондроза, 20 лет назад отмечалось, что страдает каждый </a:t>
            </a:r>
            <a:r>
              <a:rPr lang="ru-RU" altLang="x-none" sz="1700" b="0" dirty="0">
                <a:solidFill>
                  <a:srgbClr val="FFC000"/>
                </a:solidFill>
                <a:cs typeface="Arial" panose="020B0604020202020204" pitchFamily="34" charset="0"/>
              </a:rPr>
              <a:t>третий</a:t>
            </a:r>
            <a:r>
              <a:rPr lang="ru-RU" altLang="x-none" sz="1700" b="0" dirty="0">
                <a:solidFill>
                  <a:srgbClr val="FFFFFF"/>
                </a:solidFill>
                <a:cs typeface="Arial" panose="020B0604020202020204" pitchFamily="34" charset="0"/>
              </a:rPr>
              <a:t> сорокалетний, то в настоящее время в отечественной и зарубежной литературе утверждается,</a:t>
            </a:r>
            <a:r>
              <a:rPr lang="en-US" altLang="x-none" sz="1700" b="0" dirty="0">
                <a:solidFill>
                  <a:srgbClr val="FFFFFF"/>
                </a:solidFill>
                <a:cs typeface="Arial" panose="020B0604020202020204" pitchFamily="34" charset="0"/>
              </a:rPr>
              <a:t/>
            </a:r>
            <a:br>
              <a:rPr lang="en-US" altLang="x-none" sz="1700" b="0" dirty="0">
                <a:solidFill>
                  <a:srgbClr val="FFFFFF"/>
                </a:solidFill>
                <a:cs typeface="Arial" panose="020B0604020202020204" pitchFamily="34" charset="0"/>
              </a:rPr>
            </a:br>
            <a:r>
              <a:rPr lang="ru-RU" altLang="x-none" sz="1700" b="0" dirty="0">
                <a:solidFill>
                  <a:srgbClr val="FFFFFF"/>
                </a:solidFill>
                <a:cs typeface="Arial" panose="020B0604020202020204" pitchFamily="34" charset="0"/>
              </a:rPr>
              <a:t>что к 40 годам абсолютно </a:t>
            </a:r>
            <a:r>
              <a:rPr lang="ru-RU" altLang="x-none" sz="1700" b="0" dirty="0">
                <a:solidFill>
                  <a:srgbClr val="FFC000"/>
                </a:solidFill>
                <a:cs typeface="Arial" panose="020B0604020202020204" pitchFamily="34" charset="0"/>
              </a:rPr>
              <a:t>все</a:t>
            </a:r>
            <a:r>
              <a:rPr lang="ru-RU" altLang="x-none" sz="1700" b="0" dirty="0">
                <a:solidFill>
                  <a:srgbClr val="00FF00"/>
                </a:solidFill>
                <a:cs typeface="Arial" panose="020B0604020202020204" pitchFamily="34" charset="0"/>
              </a:rPr>
              <a:t> </a:t>
            </a:r>
            <a:r>
              <a:rPr lang="ru-RU" altLang="x-none" sz="1700" b="0" dirty="0">
                <a:solidFill>
                  <a:srgbClr val="FFFFFF"/>
                </a:solidFill>
                <a:cs typeface="Arial" panose="020B0604020202020204" pitchFamily="34" charset="0"/>
              </a:rPr>
              <a:t>на своём примере "знакомятся" с синдромами манифестирующего остеохондроза.</a:t>
            </a:r>
          </a:p>
        </p:txBody>
      </p:sp>
      <p:sp>
        <p:nvSpPr>
          <p:cNvPr id="10244" name="Прямоугольник 2">
            <a:extLst>
              <a:ext uri="{FF2B5EF4-FFF2-40B4-BE49-F238E27FC236}">
                <a16:creationId xmlns:a16="http://schemas.microsoft.com/office/drawing/2014/main" xmlns="" id="{8CF06F77-47FE-421D-9008-A4BDD752A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918506"/>
            <a:ext cx="4824784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ts val="513"/>
              </a:spcBef>
              <a:spcAft>
                <a:spcPts val="13"/>
              </a:spcAft>
              <a:buSzPct val="100000"/>
            </a:pPr>
            <a:r>
              <a:rPr lang="ru-RU" altLang="x-none" sz="1700" b="0" dirty="0">
                <a:cs typeface="Arial" panose="020B0604020202020204" pitchFamily="34" charset="0"/>
              </a:rPr>
              <a:t>В последние годы во всём мире наблюдается рост заболеваемости остеохондрозом позвоночника (ОХП)</a:t>
            </a:r>
            <a:r>
              <a:rPr lang="en-US" altLang="x-none" sz="1700" b="0" dirty="0">
                <a:cs typeface="Arial" panose="020B0604020202020204" pitchFamily="34" charset="0"/>
              </a:rPr>
              <a:t>.</a:t>
            </a:r>
            <a:endParaRPr lang="ru-RU" altLang="x-none" sz="1700" b="0" dirty="0"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06ADE354-BC1C-4E52-920B-31E8D98F3FCE}"/>
              </a:ext>
            </a:extLst>
          </p:cNvPr>
          <p:cNvCxnSpPr>
            <a:cxnSpLocks/>
          </p:cNvCxnSpPr>
          <p:nvPr/>
        </p:nvCxnSpPr>
        <p:spPr>
          <a:xfrm>
            <a:off x="-144463" y="1628800"/>
            <a:ext cx="5724575" cy="0"/>
          </a:xfrm>
          <a:prstGeom prst="line">
            <a:avLst/>
          </a:prstGeom>
          <a:ln cap="rnd">
            <a:solidFill>
              <a:schemeClr val="accent1">
                <a:lumMod val="20000"/>
                <a:lumOff val="8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8DCD947-5B96-41B4-AF67-15F280B7DD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4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764704"/>
            <a:ext cx="5017264" cy="6093296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">
            <a:extLst>
              <a:ext uri="{FF2B5EF4-FFF2-40B4-BE49-F238E27FC236}">
                <a16:creationId xmlns:a16="http://schemas.microsoft.com/office/drawing/2014/main" xmlns="" id="{67C41856-1112-462A-9C96-03B6DEDF8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813" y="2275565"/>
            <a:ext cx="6738507" cy="2860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/>
            <a:r>
              <a:rPr lang="ru-RU" altLang="x-none" b="0" dirty="0">
                <a:cs typeface="Arial" panose="020B0604020202020204" pitchFamily="34" charset="0"/>
              </a:rPr>
              <a:t>Большинство пациентов нашего направления страдают неврологическими </a:t>
            </a:r>
            <a:r>
              <a:rPr lang="ru-RU" altLang="x-none" b="0" dirty="0" smtClean="0">
                <a:cs typeface="Arial" panose="020B0604020202020204" pitchFamily="34" charset="0"/>
              </a:rPr>
              <a:t>заболеваниями не только </a:t>
            </a:r>
            <a:r>
              <a:rPr lang="ru-RU" altLang="x-none" b="0" dirty="0" err="1" smtClean="0">
                <a:cs typeface="Arial" panose="020B0604020202020204" pitchFamily="34" charset="0"/>
              </a:rPr>
              <a:t>вертоброгенного</a:t>
            </a:r>
            <a:r>
              <a:rPr lang="ru-RU" altLang="x-none" b="0" dirty="0" smtClean="0">
                <a:cs typeface="Arial" panose="020B0604020202020204" pitchFamily="34" charset="0"/>
              </a:rPr>
              <a:t> характера, но инсультом </a:t>
            </a:r>
            <a:r>
              <a:rPr lang="ru-RU" altLang="x-none" b="0" dirty="0">
                <a:cs typeface="Arial" panose="020B0604020202020204" pitchFamily="34" charset="0"/>
              </a:rPr>
              <a:t>и болезнью Паркинсона. Мы знаем, что в при таких состояниях всегда происходит изменение постуральных механизмов обратной связи и прямой связи. Обе связи важны в статических и динамических состояниях. Наши коллеги из Словении решили использовать  свойства 3D </a:t>
            </a:r>
            <a:r>
              <a:rPr lang="ru-RU" altLang="x-none" b="0" dirty="0" err="1">
                <a:cs typeface="Arial" panose="020B0604020202020204" pitchFamily="34" charset="0"/>
              </a:rPr>
              <a:t>Newton</a:t>
            </a:r>
            <a:r>
              <a:rPr lang="ru-RU" altLang="x-none" b="0" dirty="0">
                <a:cs typeface="Arial" panose="020B0604020202020204" pitchFamily="34" charset="0"/>
              </a:rPr>
              <a:t>, чтобы стимулировать постуральные механизмы пациентов с этими заболеваниями.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A54C9EA3-6CC9-42A7-898F-A508665B0841}"/>
              </a:ext>
            </a:extLst>
          </p:cNvPr>
          <p:cNvCxnSpPr>
            <a:cxnSpLocks/>
          </p:cNvCxnSpPr>
          <p:nvPr/>
        </p:nvCxnSpPr>
        <p:spPr>
          <a:xfrm flipV="1">
            <a:off x="611562" y="1700808"/>
            <a:ext cx="0" cy="5157193"/>
          </a:xfrm>
          <a:prstGeom prst="line">
            <a:avLst/>
          </a:prstGeom>
          <a:ln cap="rnd">
            <a:solidFill>
              <a:schemeClr val="accent1">
                <a:lumMod val="20000"/>
                <a:lumOff val="8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C:\Users\Zver\Downloads\WhatsApp Image 2023-05-06 at 17.09.11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116632"/>
            <a:ext cx="1944216" cy="259228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">
            <a:extLst>
              <a:ext uri="{FF2B5EF4-FFF2-40B4-BE49-F238E27FC236}">
                <a16:creationId xmlns:a16="http://schemas.microsoft.com/office/drawing/2014/main" xmlns="" id="{184C7927-DF4B-4635-BDA4-E928063EF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" y="620688"/>
            <a:ext cx="750887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buClrTx/>
              <a:buFontTx/>
              <a:buNone/>
            </a:pPr>
            <a:r>
              <a:rPr lang="ru-RU" altLang="x-none" sz="2200" dirty="0">
                <a:cs typeface="Arial" panose="020B0604020202020204" pitchFamily="34" charset="0"/>
              </a:rPr>
              <a:t>ОПЫТ ЛЕЧЕНИЯ БОЛЕЗНИ ПАРКИНСОНА</a:t>
            </a:r>
            <a:r>
              <a:rPr lang="ru-RU" altLang="x-none" b="0" dirty="0">
                <a:cs typeface="Arial" panose="020B0604020202020204" pitchFamily="34" charset="0"/>
              </a:rPr>
              <a:t/>
            </a:r>
            <a:br>
              <a:rPr lang="ru-RU" altLang="x-none" b="0" dirty="0">
                <a:cs typeface="Arial" panose="020B0604020202020204" pitchFamily="34" charset="0"/>
              </a:rPr>
            </a:br>
            <a:endParaRPr lang="en-US" altLang="x-none" b="0" dirty="0">
              <a:cs typeface="Arial" panose="020B0604020202020204" pitchFamily="34" charset="0"/>
            </a:endParaRPr>
          </a:p>
          <a:p>
            <a:pPr eaLnBrk="1">
              <a:buClrTx/>
              <a:buFontTx/>
              <a:buNone/>
            </a:pPr>
            <a:endParaRPr lang="en-US" altLang="x-none" sz="1600" b="0" dirty="0">
              <a:cs typeface="Arial" panose="020B0604020202020204" pitchFamily="34" charset="0"/>
            </a:endParaRPr>
          </a:p>
          <a:p>
            <a:pPr eaLnBrk="1">
              <a:buClrTx/>
              <a:buFontTx/>
              <a:buNone/>
            </a:pPr>
            <a:r>
              <a:rPr lang="ru-RU" altLang="x-none" sz="1600" b="0" dirty="0">
                <a:cs typeface="Arial" panose="020B0604020202020204" pitchFamily="34" charset="0"/>
              </a:rPr>
              <a:t>Количество: 19 пациентов (14 мужчин, 5 женщин)</a:t>
            </a:r>
          </a:p>
          <a:p>
            <a:pPr eaLnBrk="1">
              <a:buClrTx/>
              <a:buFontTx/>
              <a:buNone/>
            </a:pPr>
            <a:r>
              <a:rPr lang="ru-RU" altLang="x-none" sz="1600" b="0" dirty="0">
                <a:cs typeface="Arial" panose="020B0604020202020204" pitchFamily="34" charset="0"/>
              </a:rPr>
              <a:t>Возраст: 56-80</a:t>
            </a:r>
          </a:p>
          <a:p>
            <a:pPr eaLnBrk="1">
              <a:buClrTx/>
              <a:buFontTx/>
              <a:buNone/>
            </a:pPr>
            <a:r>
              <a:rPr lang="ru-RU" altLang="x-none" sz="1600" b="0" dirty="0">
                <a:cs typeface="Arial" panose="020B0604020202020204" pitchFamily="34" charset="0"/>
              </a:rPr>
              <a:t>Диагноз: Болезнь Паркинсона (средний возраст 5 лет)</a:t>
            </a:r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xmlns="" id="{0ABE7C44-CE0D-4464-A6FA-FE7C8F0D8F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" y="2492896"/>
            <a:ext cx="6236940" cy="416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73050" indent="-271463"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1587" indent="0" eaLnBrk="1">
              <a:spcBef>
                <a:spcPts val="13"/>
              </a:spcBef>
              <a:spcAft>
                <a:spcPts val="13"/>
              </a:spcAft>
              <a:buClr>
                <a:schemeClr val="bg1"/>
              </a:buClr>
              <a:buSzPct val="100000"/>
              <a:defRPr/>
            </a:pPr>
            <a:r>
              <a:rPr lang="ru-RU" altLang="x-none" sz="1600" b="0" dirty="0">
                <a:solidFill>
                  <a:schemeClr val="bg1"/>
                </a:solidFill>
                <a:cs typeface="Arial" panose="020B0604020202020204" pitchFamily="34" charset="0"/>
              </a:rPr>
              <a:t>Оценка:</a:t>
            </a:r>
          </a:p>
          <a:p>
            <a:pPr marL="287338" indent="-285750" eaLnBrk="1">
              <a:spcBef>
                <a:spcPts val="13"/>
              </a:spcBef>
              <a:spcAft>
                <a:spcPts val="13"/>
              </a:spcAft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  <a:defRPr/>
            </a:pPr>
            <a:r>
              <a:rPr lang="ru-RU" altLang="x-none" sz="1600" b="0" dirty="0">
                <a:solidFill>
                  <a:schemeClr val="bg1"/>
                </a:solidFill>
                <a:cs typeface="Arial" panose="020B0604020202020204" pitchFamily="34" charset="0"/>
              </a:rPr>
              <a:t>Клинической истории</a:t>
            </a:r>
          </a:p>
          <a:p>
            <a:pPr marL="287338" indent="-285750" eaLnBrk="1">
              <a:spcBef>
                <a:spcPts val="13"/>
              </a:spcBef>
              <a:spcAft>
                <a:spcPts val="13"/>
              </a:spcAft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  <a:defRPr/>
            </a:pPr>
            <a:r>
              <a:rPr lang="ru-RU" altLang="x-none" sz="1600" b="0" dirty="0">
                <a:solidFill>
                  <a:schemeClr val="bg1"/>
                </a:solidFill>
                <a:cs typeface="Arial" panose="020B0604020202020204" pitchFamily="34" charset="0"/>
              </a:rPr>
              <a:t>Функциональных патологических состояний (</a:t>
            </a:r>
            <a:r>
              <a:rPr lang="ru-RU" altLang="x-none" sz="1600" b="0" dirty="0" err="1">
                <a:solidFill>
                  <a:schemeClr val="bg1"/>
                </a:solidFill>
                <a:cs typeface="Arial" panose="020B0604020202020204" pitchFamily="34" charset="0"/>
              </a:rPr>
              <a:t>камптокормия</a:t>
            </a:r>
            <a:r>
              <a:rPr lang="ru-RU" altLang="x-none" sz="1600" b="0" dirty="0">
                <a:solidFill>
                  <a:schemeClr val="bg1"/>
                </a:solidFill>
                <a:cs typeface="Arial" panose="020B0604020202020204" pitchFamily="34" charset="0"/>
              </a:rPr>
              <a:t>, замерзание, постуральная неустойчивость)</a:t>
            </a:r>
          </a:p>
          <a:p>
            <a:pPr marL="287338" indent="-285750" eaLnBrk="1">
              <a:spcBef>
                <a:spcPts val="13"/>
              </a:spcBef>
              <a:spcAft>
                <a:spcPts val="13"/>
              </a:spcAft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  <a:defRPr/>
            </a:pPr>
            <a:r>
              <a:rPr lang="ru-RU" altLang="x-none" sz="1600" b="0" dirty="0">
                <a:solidFill>
                  <a:schemeClr val="bg1"/>
                </a:solidFill>
                <a:cs typeface="Arial" panose="020B0604020202020204" pitchFamily="34" charset="0"/>
              </a:rPr>
              <a:t>Общей устойчивости по шкале </a:t>
            </a:r>
            <a:r>
              <a:rPr lang="ru-RU" altLang="x-none" sz="1600" b="0" dirty="0" err="1">
                <a:solidFill>
                  <a:schemeClr val="bg1"/>
                </a:solidFill>
                <a:cs typeface="Arial" panose="020B0604020202020204" pitchFamily="34" charset="0"/>
              </a:rPr>
              <a:t>Тинетти</a:t>
            </a:r>
            <a:endParaRPr lang="ru-RU" altLang="x-none" sz="1600" b="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287338" indent="-285750" eaLnBrk="1">
              <a:spcBef>
                <a:spcPts val="13"/>
              </a:spcBef>
              <a:spcAft>
                <a:spcPts val="13"/>
              </a:spcAft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  <a:defRPr/>
            </a:pPr>
            <a:r>
              <a:rPr lang="ru-RU" altLang="x-none" sz="1600" b="0" dirty="0">
                <a:solidFill>
                  <a:schemeClr val="bg1"/>
                </a:solidFill>
                <a:cs typeface="Arial" panose="020B0604020202020204" pitchFamily="34" charset="0"/>
              </a:rPr>
              <a:t>Постуральных изменений</a:t>
            </a:r>
          </a:p>
          <a:p>
            <a:pPr marL="287338" indent="-285750" eaLnBrk="1">
              <a:spcBef>
                <a:spcPts val="13"/>
              </a:spcBef>
              <a:spcAft>
                <a:spcPts val="13"/>
              </a:spcAft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  <a:defRPr/>
            </a:pPr>
            <a:r>
              <a:rPr lang="ru-RU" altLang="x-none" sz="1600" b="0" dirty="0">
                <a:solidFill>
                  <a:schemeClr val="bg1"/>
                </a:solidFill>
                <a:cs typeface="Arial" panose="020B0604020202020204" pitchFamily="34" charset="0"/>
              </a:rPr>
              <a:t>В положении стоя</a:t>
            </a:r>
          </a:p>
          <a:p>
            <a:pPr marL="287338" indent="-285750" eaLnBrk="1">
              <a:spcBef>
                <a:spcPts val="13"/>
              </a:spcBef>
              <a:spcAft>
                <a:spcPts val="13"/>
              </a:spcAft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  <a:defRPr/>
            </a:pPr>
            <a:r>
              <a:rPr lang="ru-RU" altLang="x-none" sz="1600" b="0" dirty="0">
                <a:solidFill>
                  <a:schemeClr val="bg1"/>
                </a:solidFill>
                <a:cs typeface="Arial" panose="020B0604020202020204" pitchFamily="34" charset="0"/>
              </a:rPr>
              <a:t>При ходьбе</a:t>
            </a:r>
          </a:p>
          <a:p>
            <a:pPr marL="287338" indent="-285750" eaLnBrk="1">
              <a:spcBef>
                <a:spcPts val="13"/>
              </a:spcBef>
              <a:spcAft>
                <a:spcPts val="13"/>
              </a:spcAft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  <a:defRPr/>
            </a:pPr>
            <a:r>
              <a:rPr lang="ru-RU" altLang="x-none" sz="1600" b="0" dirty="0">
                <a:solidFill>
                  <a:schemeClr val="bg1"/>
                </a:solidFill>
                <a:cs typeface="Arial" panose="020B0604020202020204" pitchFamily="34" charset="0"/>
              </a:rPr>
              <a:t>3D исследование</a:t>
            </a:r>
          </a:p>
          <a:p>
            <a:pPr marL="287337" indent="-285750" eaLnBrk="1">
              <a:spcBef>
                <a:spcPts val="13"/>
              </a:spcBef>
              <a:spcAft>
                <a:spcPts val="13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ru-RU" altLang="x-none" sz="1600" b="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1587" indent="0" eaLnBrk="1">
              <a:spcBef>
                <a:spcPts val="13"/>
              </a:spcBef>
              <a:spcAft>
                <a:spcPts val="13"/>
              </a:spcAft>
              <a:buClr>
                <a:schemeClr val="bg1"/>
              </a:buClr>
              <a:buSzPct val="100000"/>
              <a:defRPr/>
            </a:pPr>
            <a:r>
              <a:rPr lang="ru-RU" altLang="x-none" sz="1600" b="0" dirty="0">
                <a:solidFill>
                  <a:schemeClr val="bg1"/>
                </a:solidFill>
                <a:cs typeface="Arial" panose="020B0604020202020204" pitchFamily="34" charset="0"/>
              </a:rPr>
              <a:t>Критерии исключения:</a:t>
            </a:r>
          </a:p>
          <a:p>
            <a:pPr marL="287338" indent="-285750" eaLnBrk="1">
              <a:spcBef>
                <a:spcPts val="13"/>
              </a:spcBef>
              <a:spcAft>
                <a:spcPts val="13"/>
              </a:spcAft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  <a:defRPr/>
            </a:pPr>
            <a:r>
              <a:rPr lang="ru-RU" altLang="x-none" sz="1600" b="0" dirty="0">
                <a:solidFill>
                  <a:schemeClr val="bg1"/>
                </a:solidFill>
                <a:cs typeface="Arial" panose="020B0604020202020204" pitchFamily="34" charset="0"/>
              </a:rPr>
              <a:t>Когнитивные дефициты</a:t>
            </a:r>
          </a:p>
          <a:p>
            <a:pPr marL="287338" indent="-285750" eaLnBrk="1">
              <a:spcBef>
                <a:spcPts val="13"/>
              </a:spcBef>
              <a:spcAft>
                <a:spcPts val="13"/>
              </a:spcAft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  <a:defRPr/>
            </a:pPr>
            <a:r>
              <a:rPr lang="ru-RU" altLang="x-none" sz="1600" b="0" dirty="0">
                <a:solidFill>
                  <a:schemeClr val="bg1"/>
                </a:solidFill>
                <a:cs typeface="Arial" panose="020B0604020202020204" pitchFamily="34" charset="0"/>
              </a:rPr>
              <a:t>Значительный тремор / дискинезия</a:t>
            </a:r>
          </a:p>
          <a:p>
            <a:pPr marL="287338" indent="-285750" eaLnBrk="1">
              <a:spcBef>
                <a:spcPts val="13"/>
              </a:spcBef>
              <a:spcAft>
                <a:spcPts val="13"/>
              </a:spcAft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  <a:defRPr/>
            </a:pPr>
            <a:r>
              <a:rPr lang="ru-RU" altLang="x-none" sz="1600" b="0" dirty="0" err="1">
                <a:solidFill>
                  <a:schemeClr val="bg1"/>
                </a:solidFill>
                <a:cs typeface="Arial" panose="020B0604020202020204" pitchFamily="34" charset="0"/>
              </a:rPr>
              <a:t>Камптокормия</a:t>
            </a:r>
            <a:endParaRPr lang="ru-RU" altLang="x-none" sz="1600" b="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012FDE08-CF46-42D3-ADA4-B88036E80197}"/>
              </a:ext>
            </a:extLst>
          </p:cNvPr>
          <p:cNvCxnSpPr>
            <a:cxnSpLocks/>
          </p:cNvCxnSpPr>
          <p:nvPr/>
        </p:nvCxnSpPr>
        <p:spPr>
          <a:xfrm>
            <a:off x="0" y="1124744"/>
            <a:ext cx="6444208" cy="0"/>
          </a:xfrm>
          <a:prstGeom prst="line">
            <a:avLst/>
          </a:prstGeom>
          <a:ln cap="rnd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Users\Zver\Downloads\WhatsApp Image 2023-05-06 at 17.09.07 (2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116632"/>
            <a:ext cx="2484276" cy="331236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">
            <a:extLst>
              <a:ext uri="{FF2B5EF4-FFF2-40B4-BE49-F238E27FC236}">
                <a16:creationId xmlns:a16="http://schemas.microsoft.com/office/drawing/2014/main" xmlns="" id="{7792DB97-1D98-4345-9708-FE7DE0CA4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6" y="548680"/>
            <a:ext cx="3979862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buClrTx/>
              <a:buFontTx/>
              <a:buNone/>
            </a:pPr>
            <a:r>
              <a:rPr lang="ru-RU" altLang="x-none" sz="2400" dirty="0">
                <a:cs typeface="Arial" panose="020B0604020202020204" pitchFamily="34" charset="0"/>
              </a:rPr>
              <a:t>ОБРАЩАЕМ ВНИМАНИЕ</a:t>
            </a:r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xmlns="" id="{97AD9F9D-9E58-4B89-AAAE-C7BE7A59B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966" y="1484783"/>
            <a:ext cx="6782841" cy="4392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71463" indent="-271463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ts val="375"/>
              </a:spcBef>
              <a:buClr>
                <a:schemeClr val="bg1"/>
              </a:buClr>
              <a:buSzPct val="95000"/>
              <a:buFont typeface="Wingdings 2" panose="05020102010507070707" pitchFamily="18" charset="2"/>
              <a:buChar char=""/>
            </a:pPr>
            <a:r>
              <a:rPr lang="ru-RU" altLang="x-none" sz="1600" b="0" dirty="0">
                <a:cs typeface="Arial" panose="020B0604020202020204" pitchFamily="34" charset="0"/>
              </a:rPr>
              <a:t>Все испытуемые прошли начальную оценку, заключительные исследования и реабилитационную тренировку.</a:t>
            </a:r>
            <a:endParaRPr lang="en-US" altLang="x-none" sz="1600" b="0" dirty="0">
              <a:cs typeface="Arial" panose="020B0604020202020204" pitchFamily="34" charset="0"/>
            </a:endParaRPr>
          </a:p>
          <a:p>
            <a:pPr marL="0" indent="0" eaLnBrk="1">
              <a:spcBef>
                <a:spcPts val="375"/>
              </a:spcBef>
              <a:buClr>
                <a:schemeClr val="bg1"/>
              </a:buClr>
              <a:buSzPct val="95000"/>
            </a:pPr>
            <a:endParaRPr lang="ru-RU" altLang="x-none" sz="1600" b="0" dirty="0">
              <a:cs typeface="Arial" panose="020B0604020202020204" pitchFamily="34" charset="0"/>
            </a:endParaRPr>
          </a:p>
          <a:p>
            <a:pPr eaLnBrk="1">
              <a:spcBef>
                <a:spcPts val="375"/>
              </a:spcBef>
              <a:buClr>
                <a:schemeClr val="bg1"/>
              </a:buClr>
              <a:buSzPct val="95000"/>
              <a:buFont typeface="Wingdings 2" panose="05020102010507070707" pitchFamily="18" charset="2"/>
              <a:buChar char=""/>
            </a:pPr>
            <a:r>
              <a:rPr lang="ru-RU" altLang="x-none" sz="1600" b="0" dirty="0">
                <a:cs typeface="Arial" panose="020B0604020202020204" pitchFamily="34" charset="0"/>
              </a:rPr>
              <a:t>Клинические побочные эффекты отсутствовали.</a:t>
            </a:r>
            <a:endParaRPr lang="en-US" altLang="x-none" sz="1600" b="0" dirty="0">
              <a:cs typeface="Arial" panose="020B0604020202020204" pitchFamily="34" charset="0"/>
            </a:endParaRPr>
          </a:p>
          <a:p>
            <a:pPr marL="0" indent="0" eaLnBrk="1">
              <a:spcBef>
                <a:spcPts val="375"/>
              </a:spcBef>
              <a:buClr>
                <a:schemeClr val="bg1"/>
              </a:buClr>
              <a:buSzPct val="95000"/>
            </a:pPr>
            <a:endParaRPr lang="ru-RU" altLang="x-none" sz="1600" b="0" dirty="0">
              <a:cs typeface="Arial" panose="020B0604020202020204" pitchFamily="34" charset="0"/>
            </a:endParaRPr>
          </a:p>
          <a:p>
            <a:pPr eaLnBrk="1">
              <a:spcBef>
                <a:spcPts val="375"/>
              </a:spcBef>
              <a:buClr>
                <a:schemeClr val="bg1"/>
              </a:buClr>
              <a:buSzPct val="95000"/>
              <a:buFont typeface="Wingdings 2" panose="05020102010507070707" pitchFamily="18" charset="2"/>
              <a:buChar char=""/>
            </a:pPr>
            <a:r>
              <a:rPr lang="ru-RU" altLang="x-none" sz="1600" b="0" dirty="0">
                <a:cs typeface="Arial" panose="020B0604020202020204" pitchFamily="34" charset="0"/>
              </a:rPr>
              <a:t>Устройство стимулирует постуральные механизмы обратной связи (исследования) и прямой связи (тренировки).</a:t>
            </a:r>
            <a:endParaRPr lang="en-US" altLang="x-none" sz="1600" b="0" dirty="0">
              <a:cs typeface="Arial" panose="020B0604020202020204" pitchFamily="34" charset="0"/>
            </a:endParaRPr>
          </a:p>
          <a:p>
            <a:pPr marL="0" indent="0" eaLnBrk="1">
              <a:spcBef>
                <a:spcPts val="375"/>
              </a:spcBef>
              <a:buClr>
                <a:schemeClr val="bg1"/>
              </a:buClr>
              <a:buSzPct val="95000"/>
            </a:pPr>
            <a:endParaRPr lang="ru-RU" altLang="x-none" sz="1600" b="0" dirty="0">
              <a:cs typeface="Arial" panose="020B0604020202020204" pitchFamily="34" charset="0"/>
            </a:endParaRPr>
          </a:p>
          <a:p>
            <a:pPr eaLnBrk="1">
              <a:spcBef>
                <a:spcPts val="375"/>
              </a:spcBef>
              <a:buClr>
                <a:schemeClr val="bg1"/>
              </a:buClr>
              <a:buSzPct val="95000"/>
              <a:buFont typeface="Wingdings 2" panose="05020102010507070707" pitchFamily="18" charset="2"/>
              <a:buChar char=""/>
            </a:pPr>
            <a:r>
              <a:rPr lang="ru-RU" altLang="x-none" sz="1600" b="0" dirty="0">
                <a:cs typeface="Arial" panose="020B0604020202020204" pitchFamily="34" charset="0"/>
              </a:rPr>
              <a:t>Во время этого изучения по завершению тренировок определились </a:t>
            </a:r>
            <a:r>
              <a:rPr lang="ru-RU" altLang="x-none" sz="1600" b="0" dirty="0" smtClean="0">
                <a:cs typeface="Arial" panose="020B0604020202020204" pitchFamily="34" charset="0"/>
              </a:rPr>
              <a:t>улучшение  результатов </a:t>
            </a:r>
            <a:r>
              <a:rPr lang="ru-RU" altLang="x-none" sz="1600" b="0" dirty="0">
                <a:cs typeface="Arial" panose="020B0604020202020204" pitchFamily="34" charset="0"/>
              </a:rPr>
              <a:t>исследований, подтверждённые пациентами в ходе повседневной жизни.</a:t>
            </a:r>
            <a:endParaRPr lang="en-US" altLang="x-none" sz="1600" b="0" dirty="0">
              <a:cs typeface="Arial" panose="020B0604020202020204" pitchFamily="34" charset="0"/>
            </a:endParaRPr>
          </a:p>
          <a:p>
            <a:pPr marL="0" indent="0" eaLnBrk="1">
              <a:spcBef>
                <a:spcPts val="375"/>
              </a:spcBef>
              <a:buClr>
                <a:schemeClr val="bg1"/>
              </a:buClr>
              <a:buSzPct val="95000"/>
            </a:pPr>
            <a:endParaRPr lang="ru-RU" altLang="x-none" sz="1600" b="0" dirty="0">
              <a:cs typeface="Arial" panose="020B0604020202020204" pitchFamily="34" charset="0"/>
            </a:endParaRPr>
          </a:p>
          <a:p>
            <a:pPr eaLnBrk="1">
              <a:spcBef>
                <a:spcPts val="375"/>
              </a:spcBef>
              <a:buClr>
                <a:schemeClr val="bg1"/>
              </a:buClr>
              <a:buSzPct val="95000"/>
              <a:buFont typeface="Wingdings 2" panose="05020102010507070707" pitchFamily="18" charset="2"/>
              <a:buChar char=""/>
            </a:pPr>
            <a:r>
              <a:rPr lang="ru-RU" altLang="x-none" sz="1600" b="0" dirty="0">
                <a:cs typeface="Arial" panose="020B0604020202020204" pitchFamily="34" charset="0"/>
              </a:rPr>
              <a:t>В ходе лечения постинсультных больных были подтверждены улучшение результатов выполнения </a:t>
            </a:r>
            <a:r>
              <a:rPr lang="ru-RU" altLang="x-none" sz="1600" b="0" dirty="0" err="1">
                <a:cs typeface="Arial" panose="020B0604020202020204" pitchFamily="34" charset="0"/>
              </a:rPr>
              <a:t>координаторных</a:t>
            </a:r>
            <a:r>
              <a:rPr lang="ru-RU" altLang="x-none" sz="1600" b="0" dirty="0">
                <a:cs typeface="Arial" panose="020B0604020202020204" pitchFamily="34" charset="0"/>
              </a:rPr>
              <a:t> проб, улучшение </a:t>
            </a:r>
            <a:r>
              <a:rPr lang="ru-RU" altLang="x-none" sz="1600" b="0" dirty="0" smtClean="0">
                <a:cs typeface="Arial" panose="020B0604020202020204" pitchFamily="34" charset="0"/>
              </a:rPr>
              <a:t>активности, </a:t>
            </a:r>
            <a:r>
              <a:rPr lang="ru-RU" altLang="x-none" sz="1600" b="0" dirty="0">
                <a:cs typeface="Arial" panose="020B0604020202020204" pitchFamily="34" charset="0"/>
              </a:rPr>
              <a:t>увеличения </a:t>
            </a:r>
            <a:r>
              <a:rPr lang="ru-RU" altLang="x-none" sz="1600" b="0" dirty="0" smtClean="0">
                <a:cs typeface="Arial" panose="020B0604020202020204" pitchFamily="34" charset="0"/>
              </a:rPr>
              <a:t>мышечной силы.  </a:t>
            </a:r>
            <a:endParaRPr lang="ru-RU" altLang="x-none" sz="1600" b="0" dirty="0">
              <a:cs typeface="Arial" panose="020B0604020202020204" pitchFamily="34" charset="0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53F63A7D-3868-4144-84E6-2002445A624F}"/>
              </a:ext>
            </a:extLst>
          </p:cNvPr>
          <p:cNvCxnSpPr>
            <a:cxnSpLocks/>
          </p:cNvCxnSpPr>
          <p:nvPr/>
        </p:nvCxnSpPr>
        <p:spPr>
          <a:xfrm>
            <a:off x="0" y="1124744"/>
            <a:ext cx="6444208" cy="0"/>
          </a:xfrm>
          <a:prstGeom prst="line">
            <a:avLst/>
          </a:prstGeom>
          <a:ln cap="rnd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Zver\Downloads\WhatsApp Image 2023-05-06 at 17.09.1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116632"/>
            <a:ext cx="2214246" cy="295232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15" name="Rectangle 333">
            <a:extLst>
              <a:ext uri="{FF2B5EF4-FFF2-40B4-BE49-F238E27FC236}">
                <a16:creationId xmlns:a16="http://schemas.microsoft.com/office/drawing/2014/main" xmlns="" id="{0969B830-861D-4CCE-8F5F-39D2EB474B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620688"/>
            <a:ext cx="4771603" cy="46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x-none" sz="2400" dirty="0">
                <a:solidFill>
                  <a:srgbClr val="00297A"/>
                </a:solidFill>
                <a:cs typeface="Arial" panose="020B0604020202020204" pitchFamily="34" charset="0"/>
              </a:rPr>
              <a:t>ОПЫТ ЛЕЧЕНИЯ ИНСУЛЬТОВ</a:t>
            </a:r>
          </a:p>
        </p:txBody>
      </p:sp>
      <p:graphicFrame>
        <p:nvGraphicFramePr>
          <p:cNvPr id="4" name="Group 1">
            <a:extLst>
              <a:ext uri="{FF2B5EF4-FFF2-40B4-BE49-F238E27FC236}">
                <a16:creationId xmlns:a16="http://schemas.microsoft.com/office/drawing/2014/main" xmlns="" id="{1FF979E7-72F6-497E-956E-C4DF25E0F9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63308673"/>
              </p:ext>
            </p:extLst>
          </p:nvPr>
        </p:nvGraphicFramePr>
        <p:xfrm>
          <a:off x="250825" y="1747838"/>
          <a:ext cx="8637588" cy="3819525"/>
        </p:xfrm>
        <a:graphic>
          <a:graphicData uri="http://schemas.openxmlformats.org/drawingml/2006/table">
            <a:tbl>
              <a:tblPr/>
              <a:tblGrid>
                <a:gridCol w="360735">
                  <a:extLst>
                    <a:ext uri="{9D8B030D-6E8A-4147-A177-3AD203B41FA5}">
                      <a16:colId xmlns:a16="http://schemas.microsoft.com/office/drawing/2014/main" xmlns="" val="2453802341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xmlns="" val="613912785"/>
                    </a:ext>
                  </a:extLst>
                </a:gridCol>
                <a:gridCol w="939626">
                  <a:extLst>
                    <a:ext uri="{9D8B030D-6E8A-4147-A177-3AD203B41FA5}">
                      <a16:colId xmlns:a16="http://schemas.microsoft.com/office/drawing/2014/main" xmlns="" val="568103185"/>
                    </a:ext>
                  </a:extLst>
                </a:gridCol>
                <a:gridCol w="1292622">
                  <a:extLst>
                    <a:ext uri="{9D8B030D-6E8A-4147-A177-3AD203B41FA5}">
                      <a16:colId xmlns:a16="http://schemas.microsoft.com/office/drawing/2014/main" xmlns="" val="2230222182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xmlns="" val="792655484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xmlns="" val="5078307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2926624967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xmlns="" val="3357737281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xmlns="" val="3189618907"/>
                    </a:ext>
                  </a:extLst>
                </a:gridCol>
                <a:gridCol w="524471">
                  <a:extLst>
                    <a:ext uri="{9D8B030D-6E8A-4147-A177-3AD203B41FA5}">
                      <a16:colId xmlns:a16="http://schemas.microsoft.com/office/drawing/2014/main" xmlns="" val="3282696610"/>
                    </a:ext>
                  </a:extLst>
                </a:gridCol>
                <a:gridCol w="465137">
                  <a:extLst>
                    <a:ext uri="{9D8B030D-6E8A-4147-A177-3AD203B41FA5}">
                      <a16:colId xmlns:a16="http://schemas.microsoft.com/office/drawing/2014/main" xmlns="" val="3218878821"/>
                    </a:ext>
                  </a:extLst>
                </a:gridCol>
                <a:gridCol w="465138">
                  <a:extLst>
                    <a:ext uri="{9D8B030D-6E8A-4147-A177-3AD203B41FA5}">
                      <a16:colId xmlns:a16="http://schemas.microsoft.com/office/drawing/2014/main" xmlns="" val="3883814882"/>
                    </a:ext>
                  </a:extLst>
                </a:gridCol>
                <a:gridCol w="588962">
                  <a:extLst>
                    <a:ext uri="{9D8B030D-6E8A-4147-A177-3AD203B41FA5}">
                      <a16:colId xmlns:a16="http://schemas.microsoft.com/office/drawing/2014/main" xmlns="" val="157005146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xmlns="" val="2024339320"/>
                    </a:ext>
                  </a:extLst>
                </a:gridCol>
              </a:tblGrid>
              <a:tr h="488950"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ru-RU" altLang="x-none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2340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ru-RU" altLang="x-none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2340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ru-RU" altLang="x-none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2340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ru-RU" altLang="x-none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23400" marB="0" anchor="ctr" horzOverflow="overflow">
                    <a:lnL>
                      <a:noFill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 gridSpan="2"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Barthel</a:t>
                      </a:r>
                    </a:p>
                  </a:txBody>
                  <a:tcPr marL="9360" marR="9360" marT="23400" marB="0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gridSpan="2"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FIM</a:t>
                      </a:r>
                    </a:p>
                  </a:txBody>
                  <a:tcPr marL="9360" marR="9360" marT="23400" marB="0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gridSpan="4"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Индекс Мотрисайти</a:t>
                      </a:r>
                    </a:p>
                  </a:txBody>
                  <a:tcPr marL="9360" marR="9360" marT="23400" marB="0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gridSpan="2"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Trunk C.T.</a:t>
                      </a:r>
                    </a:p>
                  </a:txBody>
                  <a:tcPr marL="9360" marR="9360" marT="23400" marB="0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23247748"/>
                  </a:ext>
                </a:extLst>
              </a:tr>
              <a:tr h="361950"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ru-RU" altLang="x-none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234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ru-RU" altLang="x-none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234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ru-RU" altLang="x-none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234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ru-RU" altLang="x-none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23400" marB="0" anchor="b" horzOverflow="overflow">
                    <a:lnL>
                      <a:noFill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adm.</a:t>
                      </a:r>
                    </a:p>
                  </a:txBody>
                  <a:tcPr marL="9360" marR="9360" marT="2340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disc.</a:t>
                      </a:r>
                    </a:p>
                  </a:txBody>
                  <a:tcPr marL="9360" marR="9360" marT="23400" marB="0" anchor="b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adm.</a:t>
                      </a:r>
                    </a:p>
                  </a:txBody>
                  <a:tcPr marL="9360" marR="9360" marT="2340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disc.</a:t>
                      </a:r>
                    </a:p>
                  </a:txBody>
                  <a:tcPr marL="9360" marR="9360" marT="23400" marB="0" anchor="b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 gridSpan="2"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adm</a:t>
                      </a:r>
                      <a:r>
                        <a:rPr kumimoji="0" lang="ru-RU" altLang="x-non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.</a:t>
                      </a:r>
                    </a:p>
                  </a:txBody>
                  <a:tcPr marL="9360" marR="9360" marT="2340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gridSpan="2"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disc</a:t>
                      </a:r>
                      <a:r>
                        <a:rPr kumimoji="0" lang="ru-RU" altLang="x-non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.</a:t>
                      </a:r>
                    </a:p>
                  </a:txBody>
                  <a:tcPr marL="9360" marR="9360" marT="23400" marB="0" anchor="b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adm.</a:t>
                      </a:r>
                    </a:p>
                  </a:txBody>
                  <a:tcPr marL="9360" marR="9360" marT="2340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disc</a:t>
                      </a:r>
                      <a:r>
                        <a:rPr kumimoji="0" lang="ru-RU" altLang="x-non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.</a:t>
                      </a:r>
                    </a:p>
                  </a:txBody>
                  <a:tcPr marL="9360" marR="9360" marT="23400" marB="0" anchor="b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66424701"/>
                  </a:ext>
                </a:extLst>
              </a:tr>
              <a:tr h="488950"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ru-RU" altLang="x-none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234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Пол</a:t>
                      </a:r>
                    </a:p>
                  </a:txBody>
                  <a:tcPr marL="9360" marR="9360" marT="234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Возраст</a:t>
                      </a:r>
                    </a:p>
                  </a:txBody>
                  <a:tcPr marL="9360" marR="9360" marT="234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ru-RU" altLang="x-none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23400" marB="0" anchor="b" horzOverflow="overflow">
                    <a:lnL>
                      <a:noFill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9360" marR="9360" marT="2340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9360" marR="9360" marT="23400" marB="0" anchor="b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9360" marR="9360" marT="2340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9360" marR="9360" marT="23400" marB="0" anchor="b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рука</a:t>
                      </a:r>
                    </a:p>
                  </a:txBody>
                  <a:tcPr marL="9360" marR="9360" marT="2340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нога</a:t>
                      </a:r>
                    </a:p>
                  </a:txBody>
                  <a:tcPr marL="9360" marR="9360" marT="23400" marB="0" anchor="b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рука</a:t>
                      </a:r>
                    </a:p>
                  </a:txBody>
                  <a:tcPr marL="9360" marR="9360" marT="23400" marB="0" anchor="b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нога</a:t>
                      </a:r>
                    </a:p>
                  </a:txBody>
                  <a:tcPr marL="9360" marR="9360" marT="23400" marB="0" anchor="b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9360" marR="9360" marT="2340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9360" marR="9360" marT="23400" marB="0" anchor="b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14986379"/>
                  </a:ext>
                </a:extLst>
              </a:tr>
              <a:tr h="285750"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9360" marR="9360" marT="2340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M</a:t>
                      </a:r>
                    </a:p>
                  </a:txBody>
                  <a:tcPr marL="9360" marR="9360" marT="2340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39</a:t>
                      </a:r>
                    </a:p>
                  </a:txBody>
                  <a:tcPr marL="9360" marR="9360" marT="2340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emiparesi dx</a:t>
                      </a:r>
                    </a:p>
                  </a:txBody>
                  <a:tcPr marL="9360" marR="9360" marT="2340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60</a:t>
                      </a:r>
                    </a:p>
                  </a:txBody>
                  <a:tcPr marL="9360" marR="9360" marT="2340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100</a:t>
                      </a:r>
                    </a:p>
                  </a:txBody>
                  <a:tcPr marL="9360" marR="9360" marT="23400" marB="0" anchor="b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116</a:t>
                      </a:r>
                    </a:p>
                  </a:txBody>
                  <a:tcPr marL="9360" marR="9360" marT="2340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125</a:t>
                      </a:r>
                    </a:p>
                  </a:txBody>
                  <a:tcPr marL="9360" marR="9360" marT="23400" marB="0" anchor="b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84</a:t>
                      </a:r>
                    </a:p>
                  </a:txBody>
                  <a:tcPr marL="9360" marR="9360" marT="2340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76</a:t>
                      </a:r>
                    </a:p>
                  </a:txBody>
                  <a:tcPr marL="9360" marR="9360" marT="23400" marB="0" anchor="b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100</a:t>
                      </a:r>
                    </a:p>
                  </a:txBody>
                  <a:tcPr marL="9360" marR="9360" marT="23400" marB="0" anchor="b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100</a:t>
                      </a:r>
                    </a:p>
                  </a:txBody>
                  <a:tcPr marL="9360" marR="9360" marT="23400" marB="0" anchor="b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100</a:t>
                      </a:r>
                    </a:p>
                  </a:txBody>
                  <a:tcPr marL="9360" marR="9360" marT="2340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100</a:t>
                      </a:r>
                    </a:p>
                  </a:txBody>
                  <a:tcPr marL="9360" marR="9360" marT="23400" marB="0" anchor="b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92248851"/>
                  </a:ext>
                </a:extLst>
              </a:tr>
              <a:tr h="285750"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9360" marR="9360" marT="2340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M</a:t>
                      </a:r>
                    </a:p>
                  </a:txBody>
                  <a:tcPr marL="9360" marR="9360" marT="2340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76</a:t>
                      </a:r>
                    </a:p>
                  </a:txBody>
                  <a:tcPr marL="9360" marR="9360" marT="2340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emiparesi dx</a:t>
                      </a:r>
                    </a:p>
                  </a:txBody>
                  <a:tcPr marL="9360" marR="9360" marT="2340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60</a:t>
                      </a:r>
                    </a:p>
                  </a:txBody>
                  <a:tcPr marL="9360" marR="9360" marT="2340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95</a:t>
                      </a:r>
                    </a:p>
                  </a:txBody>
                  <a:tcPr marL="9360" marR="9360" marT="23400" marB="0" anchor="b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116</a:t>
                      </a:r>
                    </a:p>
                  </a:txBody>
                  <a:tcPr marL="9360" marR="9360" marT="2340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119</a:t>
                      </a:r>
                    </a:p>
                  </a:txBody>
                  <a:tcPr marL="9360" marR="9360" marT="23400" marB="0" anchor="b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100</a:t>
                      </a:r>
                    </a:p>
                  </a:txBody>
                  <a:tcPr marL="9360" marR="9360" marT="2340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76</a:t>
                      </a:r>
                    </a:p>
                  </a:txBody>
                  <a:tcPr marL="9360" marR="9360" marT="23400" marB="0" anchor="b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100</a:t>
                      </a:r>
                    </a:p>
                  </a:txBody>
                  <a:tcPr marL="9360" marR="9360" marT="23400" marB="0" anchor="b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84</a:t>
                      </a:r>
                    </a:p>
                  </a:txBody>
                  <a:tcPr marL="9360" marR="9360" marT="23400" marB="0" anchor="b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100</a:t>
                      </a:r>
                    </a:p>
                  </a:txBody>
                  <a:tcPr marL="9360" marR="9360" marT="2340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100</a:t>
                      </a:r>
                    </a:p>
                  </a:txBody>
                  <a:tcPr marL="9360" marR="9360" marT="23400" marB="0" anchor="b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55428815"/>
                  </a:ext>
                </a:extLst>
              </a:tr>
              <a:tr h="476250"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9360" marR="9360" marT="2340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Ж</a:t>
                      </a:r>
                    </a:p>
                  </a:txBody>
                  <a:tcPr marL="9360" marR="9360" marT="2340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57</a:t>
                      </a:r>
                    </a:p>
                  </a:txBody>
                  <a:tcPr marL="9360" marR="9360" marT="2340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emiparesi sx-afasia</a:t>
                      </a:r>
                    </a:p>
                  </a:txBody>
                  <a:tcPr marL="9360" marR="9360" marT="2340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55</a:t>
                      </a:r>
                    </a:p>
                  </a:txBody>
                  <a:tcPr marL="9360" marR="9360" marT="2340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100</a:t>
                      </a:r>
                    </a:p>
                  </a:txBody>
                  <a:tcPr marL="9360" marR="9360" marT="23400" marB="0" anchor="b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77</a:t>
                      </a:r>
                    </a:p>
                  </a:txBody>
                  <a:tcPr marL="9360" marR="9360" marT="2340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125</a:t>
                      </a:r>
                    </a:p>
                  </a:txBody>
                  <a:tcPr marL="9360" marR="9360" marT="23400" marB="0" anchor="b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48</a:t>
                      </a:r>
                    </a:p>
                  </a:txBody>
                  <a:tcPr marL="9360" marR="9360" marT="2340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58</a:t>
                      </a:r>
                    </a:p>
                  </a:txBody>
                  <a:tcPr marL="9360" marR="9360" marT="23400" marB="0" anchor="b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100</a:t>
                      </a:r>
                    </a:p>
                  </a:txBody>
                  <a:tcPr marL="9360" marR="9360" marT="23400" marB="0" anchor="b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100</a:t>
                      </a:r>
                    </a:p>
                  </a:txBody>
                  <a:tcPr marL="9360" marR="9360" marT="23400" marB="0" anchor="b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100</a:t>
                      </a:r>
                    </a:p>
                  </a:txBody>
                  <a:tcPr marL="9360" marR="9360" marT="2340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100</a:t>
                      </a:r>
                    </a:p>
                  </a:txBody>
                  <a:tcPr marL="9360" marR="9360" marT="23400" marB="0" anchor="b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62285450"/>
                  </a:ext>
                </a:extLst>
              </a:tr>
              <a:tr h="476250"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9360" marR="9360" marT="2340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M</a:t>
                      </a:r>
                    </a:p>
                  </a:txBody>
                  <a:tcPr marL="9360" marR="9360" marT="2340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54</a:t>
                      </a:r>
                    </a:p>
                  </a:txBody>
                  <a:tcPr marL="9360" marR="9360" marT="2340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emiparesi sx-disatria</a:t>
                      </a:r>
                    </a:p>
                  </a:txBody>
                  <a:tcPr marL="9360" marR="9360" marT="2340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50</a:t>
                      </a:r>
                    </a:p>
                  </a:txBody>
                  <a:tcPr marL="9360" marR="9360" marT="2340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90</a:t>
                      </a:r>
                    </a:p>
                  </a:txBody>
                  <a:tcPr marL="9360" marR="9360" marT="23400" marB="0" anchor="b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96</a:t>
                      </a:r>
                    </a:p>
                  </a:txBody>
                  <a:tcPr marL="9360" marR="9360" marT="2340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117</a:t>
                      </a:r>
                    </a:p>
                  </a:txBody>
                  <a:tcPr marL="9360" marR="9360" marT="23400" marB="0" anchor="b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76</a:t>
                      </a:r>
                    </a:p>
                  </a:txBody>
                  <a:tcPr marL="9360" marR="9360" marT="2340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92</a:t>
                      </a:r>
                    </a:p>
                  </a:txBody>
                  <a:tcPr marL="9360" marR="9360" marT="23400" marB="0" anchor="b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93</a:t>
                      </a:r>
                    </a:p>
                  </a:txBody>
                  <a:tcPr marL="9360" marR="9360" marT="23400" marB="0" anchor="b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100</a:t>
                      </a:r>
                    </a:p>
                  </a:txBody>
                  <a:tcPr marL="9360" marR="9360" marT="23400" marB="0" anchor="b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100</a:t>
                      </a:r>
                    </a:p>
                  </a:txBody>
                  <a:tcPr marL="9360" marR="9360" marT="2340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100</a:t>
                      </a:r>
                    </a:p>
                  </a:txBody>
                  <a:tcPr marL="9360" marR="9360" marT="23400" marB="0" anchor="b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81818004"/>
                  </a:ext>
                </a:extLst>
              </a:tr>
              <a:tr h="476250"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9360" marR="9360" marT="2340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Ж</a:t>
                      </a:r>
                    </a:p>
                  </a:txBody>
                  <a:tcPr marL="9360" marR="9360" marT="2340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69</a:t>
                      </a:r>
                    </a:p>
                  </a:txBody>
                  <a:tcPr marL="9360" marR="9360" marT="2340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emiplegia dx-afasia</a:t>
                      </a:r>
                    </a:p>
                  </a:txBody>
                  <a:tcPr marL="9360" marR="9360" marT="2340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40</a:t>
                      </a:r>
                    </a:p>
                  </a:txBody>
                  <a:tcPr marL="9360" marR="9360" marT="2340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90</a:t>
                      </a:r>
                    </a:p>
                  </a:txBody>
                  <a:tcPr marL="9360" marR="9360" marT="23400" marB="0" anchor="b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64</a:t>
                      </a:r>
                    </a:p>
                  </a:txBody>
                  <a:tcPr marL="9360" marR="9360" marT="2340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111</a:t>
                      </a:r>
                    </a:p>
                  </a:txBody>
                  <a:tcPr marL="9360" marR="9360" marT="23400" marB="0" anchor="b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55</a:t>
                      </a:r>
                    </a:p>
                  </a:txBody>
                  <a:tcPr marL="9360" marR="9360" marT="2340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75</a:t>
                      </a:r>
                    </a:p>
                  </a:txBody>
                  <a:tcPr marL="9360" marR="9360" marT="23400" marB="0" anchor="b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93</a:t>
                      </a:r>
                    </a:p>
                  </a:txBody>
                  <a:tcPr marL="9360" marR="9360" marT="23400" marB="0" anchor="b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100</a:t>
                      </a:r>
                    </a:p>
                  </a:txBody>
                  <a:tcPr marL="9360" marR="9360" marT="23400" marB="0" anchor="b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74</a:t>
                      </a:r>
                    </a:p>
                  </a:txBody>
                  <a:tcPr marL="9360" marR="9360" marT="2340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100</a:t>
                      </a:r>
                    </a:p>
                  </a:txBody>
                  <a:tcPr marL="9360" marR="9360" marT="23400" marB="0" anchor="b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58501432"/>
                  </a:ext>
                </a:extLst>
              </a:tr>
              <a:tr h="479425"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6</a:t>
                      </a:r>
                    </a:p>
                  </a:txBody>
                  <a:tcPr marL="9360" marR="9360" marT="2340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M</a:t>
                      </a:r>
                    </a:p>
                  </a:txBody>
                  <a:tcPr marL="9360" marR="9360" marT="2340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67</a:t>
                      </a:r>
                    </a:p>
                  </a:txBody>
                  <a:tcPr marL="9360" marR="9360" marT="2340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emiparesi dx-afasia</a:t>
                      </a:r>
                    </a:p>
                  </a:txBody>
                  <a:tcPr marL="9360" marR="9360" marT="2340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45</a:t>
                      </a:r>
                    </a:p>
                  </a:txBody>
                  <a:tcPr marL="9360" marR="9360" marT="2340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80</a:t>
                      </a:r>
                    </a:p>
                  </a:txBody>
                  <a:tcPr marL="9360" marR="9360" marT="23400" marB="0" anchor="b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66</a:t>
                      </a:r>
                    </a:p>
                  </a:txBody>
                  <a:tcPr marL="9360" marR="9360" marT="2340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110</a:t>
                      </a:r>
                    </a:p>
                  </a:txBody>
                  <a:tcPr marL="9360" marR="9360" marT="23400" marB="0" anchor="b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34</a:t>
                      </a:r>
                    </a:p>
                  </a:txBody>
                  <a:tcPr marL="9360" marR="9360" marT="2340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84</a:t>
                      </a:r>
                    </a:p>
                  </a:txBody>
                  <a:tcPr marL="9360" marR="9360" marT="23400" marB="0" anchor="b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88</a:t>
                      </a:r>
                    </a:p>
                  </a:txBody>
                  <a:tcPr marL="9360" marR="9360" marT="23400" marB="0" anchor="b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100</a:t>
                      </a:r>
                    </a:p>
                  </a:txBody>
                  <a:tcPr marL="9360" marR="9360" marT="23400" marB="0" anchor="b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100</a:t>
                      </a:r>
                    </a:p>
                  </a:txBody>
                  <a:tcPr marL="9360" marR="9360" marT="23400" marB="0" anchor="b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hangingPunct="0">
                        <a:lnSpc>
                          <a:spcPct val="102000"/>
                        </a:lnSpc>
                        <a:spcAft>
                          <a:spcPts val="143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1pPr>
                      <a:lvl2pPr hangingPunct="0">
                        <a:lnSpc>
                          <a:spcPct val="102000"/>
                        </a:lnSpc>
                        <a:spcAft>
                          <a:spcPts val="115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2pPr>
                      <a:lvl3pPr hangingPunct="0">
                        <a:lnSpc>
                          <a:spcPct val="102000"/>
                        </a:lnSpc>
                        <a:spcAft>
                          <a:spcPts val="863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3pPr>
                      <a:lvl4pPr hangingPunct="0">
                        <a:lnSpc>
                          <a:spcPct val="102000"/>
                        </a:lnSpc>
                        <a:spcAft>
                          <a:spcPts val="588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4pPr>
                      <a:lvl5pPr hangingPunct="0">
                        <a:lnSpc>
                          <a:spcPct val="102000"/>
                        </a:lnSpc>
                        <a:spcAft>
                          <a:spcPts val="300"/>
                        </a:spcAft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5pPr>
                      <a:lvl6pPr marL="25146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6pPr>
                      <a:lvl7pPr marL="29718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7pPr>
                      <a:lvl8pPr marL="34290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8pPr>
                      <a:lvl9pPr marL="3886200" indent="-228600" defTabSz="449263" fontAlgn="base" hangingPunct="0">
                        <a:lnSpc>
                          <a:spcPct val="102000"/>
                        </a:lnSpc>
                        <a:spcBef>
                          <a:spcPts val="13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굴림" pitchFamily="32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</a:tabLst>
                      </a:pPr>
                      <a:r>
                        <a:rPr kumimoji="0" lang="ru-RU" altLang="x-none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Segoe UI" panose="020B0502040204020203" pitchFamily="34" charset="0"/>
                        </a:rPr>
                        <a:t>100</a:t>
                      </a:r>
                    </a:p>
                  </a:txBody>
                  <a:tcPr marL="9360" marR="9360" marT="23400" marB="0" anchor="b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1380122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1">
            <a:extLst>
              <a:ext uri="{FF2B5EF4-FFF2-40B4-BE49-F238E27FC236}">
                <a16:creationId xmlns:a16="http://schemas.microsoft.com/office/drawing/2014/main" xmlns="" id="{6463ED3A-7FA7-45ED-98AB-258738866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349500"/>
            <a:ext cx="878522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x-none" altLang="x-none"/>
          </a:p>
        </p:txBody>
      </p:sp>
      <p:sp>
        <p:nvSpPr>
          <p:cNvPr id="83971" name="Text Box 2">
            <a:extLst>
              <a:ext uri="{FF2B5EF4-FFF2-40B4-BE49-F238E27FC236}">
                <a16:creationId xmlns:a16="http://schemas.microsoft.com/office/drawing/2014/main" xmlns="" id="{C15552F0-0080-4137-9C55-9EF77D890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x-none" sz="1400" dirty="0" smtClean="0"/>
              <a:t>Результаты применения совместно аппаратов </a:t>
            </a:r>
            <a:r>
              <a:rPr lang="ru-RU" altLang="x-none" sz="1400" dirty="0" err="1" smtClean="0"/>
              <a:t>кинетрак</a:t>
            </a:r>
            <a:r>
              <a:rPr lang="ru-RU" altLang="x-none" sz="1400" dirty="0" smtClean="0"/>
              <a:t> и 3Д-Ньютон в условиях апробации</a:t>
            </a:r>
            <a:r>
              <a:rPr lang="ru-RU" altLang="x-none" sz="4800" dirty="0" smtClean="0"/>
              <a:t> </a:t>
            </a:r>
            <a:endParaRPr lang="ru-RU" altLang="x-none" sz="4800" dirty="0"/>
          </a:p>
        </p:txBody>
      </p:sp>
      <p:pic>
        <p:nvPicPr>
          <p:cNvPr id="10" name="Рисунок 9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764704"/>
            <a:ext cx="2389632" cy="3054096"/>
          </a:xfrm>
          <a:prstGeom prst="rect">
            <a:avLst/>
          </a:prstGeom>
        </p:spPr>
      </p:pic>
      <p:pic>
        <p:nvPicPr>
          <p:cNvPr id="11" name="Рисунок 10" descr="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764704"/>
            <a:ext cx="2389632" cy="3182112"/>
          </a:xfrm>
          <a:prstGeom prst="rect">
            <a:avLst/>
          </a:prstGeom>
        </p:spPr>
      </p:pic>
      <p:pic>
        <p:nvPicPr>
          <p:cNvPr id="12" name="Рисунок 11" descr="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0192" y="764704"/>
            <a:ext cx="2444496" cy="3072384"/>
          </a:xfrm>
          <a:prstGeom prst="rect">
            <a:avLst/>
          </a:prstGeom>
        </p:spPr>
      </p:pic>
      <p:pic>
        <p:nvPicPr>
          <p:cNvPr id="13" name="Рисунок 12" descr="5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3933056"/>
            <a:ext cx="2439610" cy="2924944"/>
          </a:xfrm>
          <a:prstGeom prst="rect">
            <a:avLst/>
          </a:prstGeom>
        </p:spPr>
      </p:pic>
      <p:pic>
        <p:nvPicPr>
          <p:cNvPr id="14" name="Рисунок 13" descr="7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75856" y="4077072"/>
            <a:ext cx="2602992" cy="2602992"/>
          </a:xfrm>
          <a:prstGeom prst="rect">
            <a:avLst/>
          </a:prstGeom>
        </p:spPr>
      </p:pic>
      <p:pic>
        <p:nvPicPr>
          <p:cNvPr id="15" name="Рисунок 14" descr="6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72200" y="4004659"/>
            <a:ext cx="2376264" cy="2736709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1">
            <a:extLst>
              <a:ext uri="{FF2B5EF4-FFF2-40B4-BE49-F238E27FC236}">
                <a16:creationId xmlns:a16="http://schemas.microsoft.com/office/drawing/2014/main" xmlns="" id="{6463ED3A-7FA7-45ED-98AB-258738866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349500"/>
            <a:ext cx="878522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x-none" altLang="x-none"/>
          </a:p>
        </p:txBody>
      </p:sp>
      <p:sp>
        <p:nvSpPr>
          <p:cNvPr id="83971" name="Text Box 2">
            <a:extLst>
              <a:ext uri="{FF2B5EF4-FFF2-40B4-BE49-F238E27FC236}">
                <a16:creationId xmlns:a16="http://schemas.microsoft.com/office/drawing/2014/main" xmlns="" id="{C15552F0-0080-4137-9C55-9EF77D890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13502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x-none" sz="4800" dirty="0"/>
              <a:t>Благодарю за внимание</a:t>
            </a:r>
            <a:r>
              <a:rPr lang="ru-RU" altLang="x-none" sz="4800" dirty="0" smtClean="0"/>
              <a:t>!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x-none" dirty="0" smtClean="0"/>
              <a:t>Дополнительная информация </a:t>
            </a:r>
            <a:r>
              <a:rPr lang="en-US" altLang="x-none" dirty="0" smtClean="0"/>
              <a:t>www.tahat.by</a:t>
            </a:r>
            <a:r>
              <a:rPr lang="ru-RU" altLang="x-none" sz="4800" dirty="0" smtClean="0"/>
              <a:t> </a:t>
            </a:r>
            <a:endParaRPr lang="ru-RU" altLang="x-none" sz="4800" dirty="0"/>
          </a:p>
        </p:txBody>
      </p:sp>
      <p:pic>
        <p:nvPicPr>
          <p:cNvPr id="4" name="Рисунок 3" descr="333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332656"/>
            <a:ext cx="3001365" cy="2566839"/>
          </a:xfrm>
          <a:prstGeom prst="rect">
            <a:avLst/>
          </a:prstGeom>
        </p:spPr>
      </p:pic>
      <p:pic>
        <p:nvPicPr>
          <p:cNvPr id="1027" name="Picture 3" descr="C:\Users\Zver\Downloads\33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404664"/>
            <a:ext cx="2448271" cy="252477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718067-CED5-4EE2-80E4-2CBAF846D91A}"/>
              </a:ext>
            </a:extLst>
          </p:cNvPr>
          <p:cNvSpPr/>
          <p:nvPr/>
        </p:nvSpPr>
        <p:spPr>
          <a:xfrm>
            <a:off x="0" y="5615078"/>
            <a:ext cx="9144000" cy="1242922"/>
          </a:xfrm>
          <a:prstGeom prst="rect">
            <a:avLst/>
          </a:prstGeom>
          <a:solidFill>
            <a:srgbClr val="0029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291" name="Text Box 2">
            <a:extLst>
              <a:ext uri="{FF2B5EF4-FFF2-40B4-BE49-F238E27FC236}">
                <a16:creationId xmlns:a16="http://schemas.microsoft.com/office/drawing/2014/main" xmlns="" id="{8D4D8ED5-E7A2-49BD-890B-E0343B79D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2322186"/>
            <a:ext cx="790708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indent="180975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285750" indent="-285750" eaLnBrk="1" hangingPunct="1">
              <a:spcBef>
                <a:spcPts val="413"/>
              </a:spcBef>
              <a:buClr>
                <a:srgbClr val="FFFFFF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  <a:t>В </a:t>
            </a:r>
            <a:r>
              <a:rPr lang="ru-RU" altLang="x-none" sz="1400" b="0" u="sng" dirty="0">
                <a:solidFill>
                  <a:schemeClr val="tx1"/>
                </a:solidFill>
                <a:cs typeface="Arial" panose="020B0604020202020204" pitchFamily="34" charset="0"/>
              </a:rPr>
              <a:t>США</a:t>
            </a:r>
            <a:r>
              <a:rPr lang="ru-RU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  <a:t> в год проводится около </a:t>
            </a:r>
            <a:r>
              <a:rPr lang="ru-RU" altLang="x-none" sz="1400" b="0" dirty="0">
                <a:solidFill>
                  <a:srgbClr val="FB730D"/>
                </a:solidFill>
                <a:cs typeface="Arial" panose="020B0604020202020204" pitchFamily="34" charset="0"/>
              </a:rPr>
              <a:t>200 тыс. операций </a:t>
            </a:r>
            <a:r>
              <a:rPr lang="ru-RU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  <a:t>по экстракции грыжевых </a:t>
            </a:r>
            <a:r>
              <a:rPr lang="ru-RU" altLang="x-none" sz="1400" b="0" dirty="0" err="1">
                <a:solidFill>
                  <a:schemeClr val="tx1"/>
                </a:solidFill>
                <a:cs typeface="Arial" panose="020B0604020202020204" pitchFamily="34" charset="0"/>
              </a:rPr>
              <a:t>выпячиваний</a:t>
            </a:r>
            <a:r>
              <a:rPr lang="ru-RU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  <a:t> межпозвонковых дисков (при цене такой операции </a:t>
            </a:r>
            <a:r>
              <a:rPr lang="en-US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  <a:t>$</a:t>
            </a:r>
            <a:r>
              <a:rPr lang="ru-RU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  <a:t> 30.000). Только на блокады триггерных зон, связанных с остеохондрозом, ежегодно тратится до 10 млрд. долларов.</a:t>
            </a:r>
          </a:p>
          <a:p>
            <a:pPr marL="285750" indent="-285750" eaLnBrk="1" hangingPunct="1">
              <a:spcBef>
                <a:spcPts val="413"/>
              </a:spcBef>
              <a:buClr>
                <a:srgbClr val="FFFFFF"/>
              </a:buClr>
              <a:buSzPct val="120000"/>
              <a:buFont typeface="Arial" panose="020B0604020202020204" pitchFamily="34" charset="0"/>
              <a:buChar char="•"/>
            </a:pPr>
            <a:endParaRPr lang="ru-RU" altLang="x-none" sz="1400" b="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8577C49-5AE9-4E3D-B244-FDD3939AF68F}"/>
              </a:ext>
            </a:extLst>
          </p:cNvPr>
          <p:cNvSpPr/>
          <p:nvPr/>
        </p:nvSpPr>
        <p:spPr>
          <a:xfrm>
            <a:off x="251520" y="1415181"/>
            <a:ext cx="84969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513"/>
              </a:spcBef>
              <a:buClrTx/>
              <a:buFontTx/>
              <a:buNone/>
            </a:pPr>
            <a:r>
              <a:rPr lang="ru-RU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  <a:t>Также возросла частота такого осложнения ОХП, как </a:t>
            </a:r>
            <a:r>
              <a:rPr lang="ru-RU" altLang="x-none" sz="1400" b="0" dirty="0" err="1">
                <a:solidFill>
                  <a:schemeClr val="tx1"/>
                </a:solidFill>
                <a:cs typeface="Arial" panose="020B0604020202020204" pitchFamily="34" charset="0"/>
              </a:rPr>
              <a:t>грыжеобразование</a:t>
            </a:r>
            <a:r>
              <a:rPr lang="ru-RU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  <a:t>, в т.ч. в молодом возрасте, в связи с чем растёт число оперативных вмешательств по поводу данного осложнения, что ведет за собой длительную реабилитацию, а в некоторых случаях приводит к инвалидности: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DA1EC0DA-806E-4300-B891-4DD6662D92A7}"/>
              </a:ext>
            </a:extLst>
          </p:cNvPr>
          <p:cNvSpPr/>
          <p:nvPr/>
        </p:nvSpPr>
        <p:spPr>
          <a:xfrm>
            <a:off x="380983" y="5796322"/>
            <a:ext cx="823801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513"/>
              </a:spcBef>
              <a:buClrTx/>
              <a:buFontTx/>
              <a:buNone/>
            </a:pPr>
            <a:r>
              <a:rPr lang="ru-RU" altLang="x-none" sz="1400" b="0" dirty="0">
                <a:cs typeface="Arial" panose="020B0604020202020204" pitchFamily="34" charset="0"/>
              </a:rPr>
              <a:t>Таким образом, проблема рационального лечения ОХП, прежде всего, болевого синдрома, </a:t>
            </a:r>
            <a:r>
              <a:rPr lang="en-US" altLang="x-none" sz="1400" b="0" dirty="0">
                <a:cs typeface="Arial" panose="020B0604020202020204" pitchFamily="34" charset="0"/>
              </a:rPr>
              <a:t/>
            </a:r>
            <a:br>
              <a:rPr lang="en-US" altLang="x-none" sz="1400" b="0" dirty="0">
                <a:cs typeface="Arial" panose="020B0604020202020204" pitchFamily="34" charset="0"/>
              </a:rPr>
            </a:br>
            <a:r>
              <a:rPr lang="ru-RU" altLang="x-none" sz="1400" b="0" dirty="0">
                <a:cs typeface="Arial" panose="020B0604020202020204" pitchFamily="34" charset="0"/>
              </a:rPr>
              <a:t>с акцентом на неоперативные методы лечения, является одной из самых актуальных</a:t>
            </a:r>
            <a:r>
              <a:rPr lang="en-US" altLang="x-none" sz="1400" b="0" dirty="0">
                <a:cs typeface="Arial" panose="020B0604020202020204" pitchFamily="34" charset="0"/>
              </a:rPr>
              <a:t/>
            </a:r>
            <a:br>
              <a:rPr lang="en-US" altLang="x-none" sz="1400" b="0" dirty="0">
                <a:cs typeface="Arial" panose="020B0604020202020204" pitchFamily="34" charset="0"/>
              </a:rPr>
            </a:br>
            <a:r>
              <a:rPr lang="ru-RU" altLang="x-none" sz="1400" b="0" dirty="0">
                <a:cs typeface="Arial" panose="020B0604020202020204" pitchFamily="34" charset="0"/>
              </a:rPr>
              <a:t>в </a:t>
            </a:r>
            <a:r>
              <a:rPr lang="ru-RU" altLang="x-none" sz="1400" b="0" dirty="0" err="1">
                <a:cs typeface="Arial" panose="020B0604020202020204" pitchFamily="34" charset="0"/>
              </a:rPr>
              <a:t>вертеброневрологии</a:t>
            </a:r>
            <a:r>
              <a:rPr lang="ru-RU" altLang="x-none" sz="1400" b="0" dirty="0">
                <a:cs typeface="Arial" panose="020B0604020202020204" pitchFamily="34" charset="0"/>
              </a:rPr>
              <a:t>, а также в травматологии и ортопедии.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CED66898-88EB-477B-9640-C40A5CFF85CA}"/>
              </a:ext>
            </a:extLst>
          </p:cNvPr>
          <p:cNvSpPr/>
          <p:nvPr/>
        </p:nvSpPr>
        <p:spPr>
          <a:xfrm>
            <a:off x="251520" y="4155090"/>
            <a:ext cx="797909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1" hangingPunct="1">
              <a:spcBef>
                <a:spcPts val="413"/>
              </a:spcBef>
              <a:buClr>
                <a:srgbClr val="FFFFFF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  <a:t>В </a:t>
            </a:r>
            <a:r>
              <a:rPr lang="ru-RU" altLang="x-none" sz="1400" b="0" u="sng" dirty="0">
                <a:solidFill>
                  <a:schemeClr val="tx1"/>
                </a:solidFill>
                <a:cs typeface="Arial" panose="020B0604020202020204" pitchFamily="34" charset="0"/>
              </a:rPr>
              <a:t>Южной Корее </a:t>
            </a:r>
            <a:r>
              <a:rPr lang="ru-RU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  <a:t>пропорционально с увеличением количества операций на позвоночнике увеличилось количество медицинских споров. Кроме того с растущим негативным отношением к хирургическим операциям у пациентов с грыжами дисков и растущим желанием выздороветь без хирургического вмешательства, наблюдается рост спроса на оборудование обеспечивающее реабилитацию посредством упражнений.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9F1329A1-64D5-4482-B987-61D43CBA2529}"/>
              </a:ext>
            </a:extLst>
          </p:cNvPr>
          <p:cNvSpPr/>
          <p:nvPr/>
        </p:nvSpPr>
        <p:spPr>
          <a:xfrm>
            <a:off x="251520" y="3218986"/>
            <a:ext cx="7200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1" hangingPunct="1">
              <a:spcBef>
                <a:spcPts val="413"/>
              </a:spcBef>
              <a:buClr>
                <a:srgbClr val="FFFFFF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  <a:t>В </a:t>
            </a:r>
            <a:r>
              <a:rPr lang="ru-RU" altLang="x-none" sz="1400" b="0" u="sng" dirty="0">
                <a:solidFill>
                  <a:schemeClr val="tx1"/>
                </a:solidFill>
                <a:cs typeface="Arial" panose="020B0604020202020204" pitchFamily="34" charset="0"/>
              </a:rPr>
              <a:t>Великобритании</a:t>
            </a:r>
            <a:r>
              <a:rPr lang="ru-RU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  <a:t> каждый год </a:t>
            </a:r>
            <a:r>
              <a:rPr lang="ru-RU" altLang="x-none" sz="1400" b="0" dirty="0">
                <a:solidFill>
                  <a:srgbClr val="FB730D"/>
                </a:solidFill>
                <a:cs typeface="Arial" panose="020B0604020202020204" pitchFamily="34" charset="0"/>
              </a:rPr>
              <a:t>более 5 млн. человек </a:t>
            </a:r>
            <a:r>
              <a:rPr lang="ru-RU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  <a:t>обращаются к врачам</a:t>
            </a:r>
            <a:r>
              <a:rPr lang="en-US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  <a:t/>
            </a:r>
            <a:br>
              <a:rPr lang="en-US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ru-RU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  <a:t>с болями в спине </a:t>
            </a:r>
            <a:r>
              <a:rPr lang="ru-RU" altLang="x-none" sz="1400" b="0" dirty="0" err="1">
                <a:solidFill>
                  <a:schemeClr val="tx1"/>
                </a:solidFill>
                <a:cs typeface="Arial" panose="020B0604020202020204" pitchFamily="34" charset="0"/>
              </a:rPr>
              <a:t>дискогенного</a:t>
            </a:r>
            <a:r>
              <a:rPr lang="ru-RU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  <a:t> происхождения. Официально на лечение тратится 1,6 млрд.</a:t>
            </a:r>
            <a:r>
              <a:rPr lang="en-US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ru-RU" altLang="x-none" sz="1400" b="0" dirty="0">
                <a:solidFill>
                  <a:schemeClr val="tx1"/>
                </a:solidFill>
                <a:cs typeface="Arial" panose="020B0604020202020204" pitchFamily="34" charset="0"/>
              </a:rPr>
              <a:t>евро, неформальные потери исчисляются в 10,6 млрд. евро.</a:t>
            </a:r>
          </a:p>
        </p:txBody>
      </p:sp>
      <p:sp>
        <p:nvSpPr>
          <p:cNvPr id="9" name="Text Box 1">
            <a:extLst>
              <a:ext uri="{FF2B5EF4-FFF2-40B4-BE49-F238E27FC236}">
                <a16:creationId xmlns:a16="http://schemas.microsoft.com/office/drawing/2014/main" xmlns="" id="{0DDC8B8B-F96C-4625-AAFD-075A38386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332656"/>
            <a:ext cx="6804248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x-none" sz="2400" dirty="0">
                <a:solidFill>
                  <a:srgbClr val="00297A"/>
                </a:solidFill>
              </a:rPr>
              <a:t>АКТУАЛЬНОСТЬ ПРОБЛЕМ ЗАБОЛЕВАНИЙ ПОЗВОНОЧНИКА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2061D122-8986-4980-9423-17562AE9682C}"/>
              </a:ext>
            </a:extLst>
          </p:cNvPr>
          <p:cNvCxnSpPr>
            <a:cxnSpLocks/>
          </p:cNvCxnSpPr>
          <p:nvPr/>
        </p:nvCxnSpPr>
        <p:spPr>
          <a:xfrm>
            <a:off x="-144463" y="1124744"/>
            <a:ext cx="8100839" cy="0"/>
          </a:xfrm>
          <a:prstGeom prst="line">
            <a:avLst/>
          </a:prstGeom>
          <a:ln cap="rnd">
            <a:solidFill>
              <a:srgbClr val="00297A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4248B3E5-E0F8-4AF1-9131-A057DD0EE9DE}"/>
              </a:ext>
            </a:extLst>
          </p:cNvPr>
          <p:cNvSpPr/>
          <p:nvPr/>
        </p:nvSpPr>
        <p:spPr>
          <a:xfrm>
            <a:off x="0" y="2423382"/>
            <a:ext cx="315144" cy="539064"/>
          </a:xfrm>
          <a:prstGeom prst="rect">
            <a:avLst/>
          </a:prstGeom>
          <a:solidFill>
            <a:srgbClr val="0029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9FCF9D1-1DB7-4A24-ADC6-2408D7044233}"/>
              </a:ext>
            </a:extLst>
          </p:cNvPr>
          <p:cNvSpPr/>
          <p:nvPr/>
        </p:nvSpPr>
        <p:spPr>
          <a:xfrm>
            <a:off x="0" y="3325359"/>
            <a:ext cx="315144" cy="539064"/>
          </a:xfrm>
          <a:prstGeom prst="rect">
            <a:avLst/>
          </a:prstGeom>
          <a:solidFill>
            <a:srgbClr val="0029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4037C09-D8D6-4D74-8AAA-73245268CBE4}"/>
              </a:ext>
            </a:extLst>
          </p:cNvPr>
          <p:cNvSpPr/>
          <p:nvPr/>
        </p:nvSpPr>
        <p:spPr>
          <a:xfrm>
            <a:off x="0" y="4443569"/>
            <a:ext cx="315144" cy="539064"/>
          </a:xfrm>
          <a:prstGeom prst="rect">
            <a:avLst/>
          </a:prstGeom>
          <a:solidFill>
            <a:srgbClr val="0029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7449A00-2153-4281-9AC5-CD0BE6A2CCCF}"/>
              </a:ext>
            </a:extLst>
          </p:cNvPr>
          <p:cNvSpPr/>
          <p:nvPr/>
        </p:nvSpPr>
        <p:spPr>
          <a:xfrm>
            <a:off x="323528" y="1554698"/>
            <a:ext cx="741682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ClrTx/>
            </a:pPr>
            <a:r>
              <a:rPr lang="ru-RU" altLang="x-none" sz="1500" b="0" dirty="0">
                <a:solidFill>
                  <a:srgbClr val="FFFFFF"/>
                </a:solidFill>
                <a:cs typeface="Arial" panose="020B0604020202020204" pitchFamily="34" charset="0"/>
              </a:rPr>
              <a:t>Одним из наиболее часто используемых методов, входящих в комплекс консервативного лечения ОХП, в том числе при грыжах межпозвонковых дисков, является сухое скелетное вытяжение позвоночника.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E0AEBAA1-0744-48F1-9449-9FE278B800F1}"/>
              </a:ext>
            </a:extLst>
          </p:cNvPr>
          <p:cNvSpPr/>
          <p:nvPr/>
        </p:nvSpPr>
        <p:spPr>
          <a:xfrm>
            <a:off x="323528" y="5229200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ClrTx/>
            </a:pPr>
            <a:r>
              <a:rPr lang="ru-RU" altLang="x-none" sz="1500" b="0" dirty="0">
                <a:solidFill>
                  <a:srgbClr val="FFFFFF"/>
                </a:solidFill>
                <a:cs typeface="Arial" panose="020B0604020202020204" pitchFamily="34" charset="0"/>
              </a:rPr>
              <a:t>Тем не менее, эффективность данного метода зачастую явно недостаточна, поскольку продольное вытяжение позвоночника в одной плоскости не устраняет все </a:t>
            </a:r>
            <a:r>
              <a:rPr lang="ru-RU" altLang="x-none" sz="1500" b="0" dirty="0" err="1">
                <a:solidFill>
                  <a:srgbClr val="FFFFFF"/>
                </a:solidFill>
                <a:cs typeface="Arial" panose="020B0604020202020204" pitchFamily="34" charset="0"/>
              </a:rPr>
              <a:t>этиопатогенетические</a:t>
            </a:r>
            <a:r>
              <a:rPr lang="ru-RU" altLang="x-none" sz="1500" b="0" dirty="0">
                <a:solidFill>
                  <a:srgbClr val="FFFFFF"/>
                </a:solidFill>
                <a:cs typeface="Arial" panose="020B0604020202020204" pitchFamily="34" charset="0"/>
              </a:rPr>
              <a:t> механизмы заболевания, поэтому продолжается поиск наиболее оптимальных методов, учитывающих биомеханику позвоночника и </a:t>
            </a:r>
            <a:r>
              <a:rPr lang="ru-RU" altLang="x-none" sz="1500" b="0" dirty="0" err="1">
                <a:solidFill>
                  <a:srgbClr val="FFFFFF"/>
                </a:solidFill>
                <a:cs typeface="Arial" panose="020B0604020202020204" pitchFamily="34" charset="0"/>
              </a:rPr>
              <a:t>этиопатогенез</a:t>
            </a:r>
            <a:r>
              <a:rPr lang="ru-RU" altLang="x-none" sz="1500" b="0" dirty="0">
                <a:solidFill>
                  <a:srgbClr val="FFFFFF"/>
                </a:solidFill>
                <a:cs typeface="Arial" panose="020B0604020202020204" pitchFamily="34" charset="0"/>
              </a:rPr>
              <a:t> ОХП.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96E5F32F-5B6D-4B90-86D5-D8618B69C9D5}"/>
              </a:ext>
            </a:extLst>
          </p:cNvPr>
          <p:cNvSpPr/>
          <p:nvPr/>
        </p:nvSpPr>
        <p:spPr>
          <a:xfrm>
            <a:off x="323528" y="2468619"/>
            <a:ext cx="8064896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ClrTx/>
            </a:pPr>
            <a:r>
              <a:rPr lang="ru-RU" altLang="x-none" sz="1500" dirty="0" err="1">
                <a:solidFill>
                  <a:srgbClr val="FFC000"/>
                </a:solidFill>
                <a:cs typeface="Arial" panose="020B0604020202020204" pitchFamily="34" charset="0"/>
              </a:rPr>
              <a:t>Тракционная</a:t>
            </a:r>
            <a:r>
              <a:rPr lang="ru-RU" altLang="x-none" sz="1500" dirty="0">
                <a:solidFill>
                  <a:srgbClr val="FFC000"/>
                </a:solidFill>
                <a:cs typeface="Arial" panose="020B0604020202020204" pitchFamily="34" charset="0"/>
              </a:rPr>
              <a:t> терапия </a:t>
            </a:r>
            <a:r>
              <a:rPr lang="ru-RU" altLang="x-none" sz="1500" b="0" dirty="0">
                <a:solidFill>
                  <a:srgbClr val="FFFFFF"/>
                </a:solidFill>
                <a:cs typeface="Arial" panose="020B0604020202020204" pitchFamily="34" charset="0"/>
              </a:rPr>
              <a:t>является </a:t>
            </a:r>
            <a:r>
              <a:rPr lang="ru-RU" altLang="x-none" sz="1500" b="0" dirty="0" err="1">
                <a:solidFill>
                  <a:srgbClr val="FFFFFF"/>
                </a:solidFill>
                <a:cs typeface="Arial" panose="020B0604020202020204" pitchFamily="34" charset="0"/>
              </a:rPr>
              <a:t>патогенетически</a:t>
            </a:r>
            <a:r>
              <a:rPr lang="ru-RU" altLang="x-none" sz="1500" b="0" dirty="0">
                <a:solidFill>
                  <a:srgbClr val="FFFFFF"/>
                </a:solidFill>
                <a:cs typeface="Arial" panose="020B0604020202020204" pitchFamily="34" charset="0"/>
              </a:rPr>
              <a:t> обоснованным методом лечения неврологических проявлений ОХП. Многочисленными исследованиями установлено, что во время </a:t>
            </a:r>
            <a:r>
              <a:rPr lang="ru-RU" altLang="x-none" sz="1500" b="0" dirty="0" err="1">
                <a:solidFill>
                  <a:srgbClr val="FFFFFF"/>
                </a:solidFill>
                <a:cs typeface="Arial" panose="020B0604020202020204" pitchFamily="34" charset="0"/>
              </a:rPr>
              <a:t>тракции</a:t>
            </a:r>
            <a:r>
              <a:rPr lang="ru-RU" altLang="x-none" sz="1500" b="0" dirty="0">
                <a:solidFill>
                  <a:srgbClr val="FFFFFF"/>
                </a:solidFill>
                <a:cs typeface="Arial" panose="020B0604020202020204" pitchFamily="34" charset="0"/>
              </a:rPr>
              <a:t> расстояние между телами позвонков увеличивается на 1-2,5 мм, а вертикальный размер межпозвонковых отверстий – на 0,2-0,65 мм. Эти анатомо-топографические изменения приводят к уменьшению давления межпозвонкового диска на переднее внутреннее венозное сплетение и заднюю продольную связку, что, в свою очередь, ведёт к уменьшению венозного и </a:t>
            </a:r>
            <a:r>
              <a:rPr lang="ru-RU" altLang="x-none" sz="1500" b="0" dirty="0" err="1">
                <a:solidFill>
                  <a:srgbClr val="FFFFFF"/>
                </a:solidFill>
                <a:cs typeface="Arial" panose="020B0604020202020204" pitchFamily="34" charset="0"/>
              </a:rPr>
              <a:t>ликворного</a:t>
            </a:r>
            <a:r>
              <a:rPr lang="ru-RU" altLang="x-none" sz="1500" b="0" dirty="0">
                <a:solidFill>
                  <a:srgbClr val="FFFFFF"/>
                </a:solidFill>
                <a:cs typeface="Arial" panose="020B0604020202020204" pitchFamily="34" charset="0"/>
              </a:rPr>
              <a:t> застоя и снижению отёка корешков и межпозвонковых связок. При этом уменьшается также раздражение интерорецепторов вен и окончаний </a:t>
            </a:r>
            <a:r>
              <a:rPr lang="ru-RU" altLang="x-none" sz="1500" b="0" dirty="0" err="1">
                <a:solidFill>
                  <a:srgbClr val="FFFFFF"/>
                </a:solidFill>
                <a:cs typeface="Arial" panose="020B0604020202020204" pitchFamily="34" charset="0"/>
              </a:rPr>
              <a:t>синувертебральных</a:t>
            </a:r>
            <a:r>
              <a:rPr lang="ru-RU" altLang="x-none" sz="1500" b="0" dirty="0">
                <a:solidFill>
                  <a:srgbClr val="FFFFFF"/>
                </a:solidFill>
                <a:cs typeface="Arial" panose="020B0604020202020204" pitchFamily="34" charset="0"/>
              </a:rPr>
              <a:t> нервов. Значительно уменьшается при проведении </a:t>
            </a:r>
            <a:r>
              <a:rPr lang="ru-RU" altLang="x-none" sz="1500" b="0" dirty="0" err="1">
                <a:solidFill>
                  <a:srgbClr val="FFFFFF"/>
                </a:solidFill>
                <a:cs typeface="Arial" panose="020B0604020202020204" pitchFamily="34" charset="0"/>
              </a:rPr>
              <a:t>тракции</a:t>
            </a:r>
            <a:r>
              <a:rPr lang="ru-RU" altLang="x-none" sz="1500" b="0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ru-RU" altLang="x-none" sz="1500" b="0" dirty="0" err="1">
                <a:solidFill>
                  <a:srgbClr val="FFFFFF"/>
                </a:solidFill>
                <a:cs typeface="Arial" panose="020B0604020202020204" pitchFamily="34" charset="0"/>
              </a:rPr>
              <a:t>внутридисковое</a:t>
            </a:r>
            <a:r>
              <a:rPr lang="ru-RU" altLang="x-none" sz="1500" b="0" dirty="0">
                <a:solidFill>
                  <a:srgbClr val="FFFFFF"/>
                </a:solidFill>
                <a:cs typeface="Arial" panose="020B0604020202020204" pitchFamily="34" charset="0"/>
              </a:rPr>
              <a:t> давление, что порождает своеобразный эффект «всасывания» – втягивание студенистого ядра внутрь диска.</a:t>
            </a: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xmlns="" id="{E61675B6-9250-4AC6-B962-577675D34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61914"/>
            <a:ext cx="7633096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x-none" sz="2400" dirty="0">
                <a:cs typeface="Arial" panose="020B0604020202020204" pitchFamily="34" charset="0"/>
              </a:rPr>
              <a:t>АКТУАЛЬНОСТЬ ПРОБЛЕМ</a:t>
            </a:r>
            <a:r>
              <a:rPr lang="en-US" altLang="x-none" sz="2400" dirty="0">
                <a:cs typeface="Arial" panose="020B0604020202020204" pitchFamily="34" charset="0"/>
              </a:rPr>
              <a:t> </a:t>
            </a:r>
            <a:r>
              <a:rPr lang="ru-RU" altLang="x-none" sz="2400" dirty="0">
                <a:cs typeface="Arial" panose="020B0604020202020204" pitchFamily="34" charset="0"/>
              </a:rPr>
              <a:t>ЗАБОЛЕВАНИЙ ПОЗВОНОЧНИКА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EF823D03-3704-451C-A028-CC39E85B49CA}"/>
              </a:ext>
            </a:extLst>
          </p:cNvPr>
          <p:cNvCxnSpPr>
            <a:cxnSpLocks/>
          </p:cNvCxnSpPr>
          <p:nvPr/>
        </p:nvCxnSpPr>
        <p:spPr>
          <a:xfrm>
            <a:off x="-144463" y="1326010"/>
            <a:ext cx="7308751" cy="0"/>
          </a:xfrm>
          <a:prstGeom prst="line">
            <a:avLst/>
          </a:prstGeom>
          <a:ln cap="rnd">
            <a:solidFill>
              <a:schemeClr val="accent1">
                <a:lumMod val="20000"/>
                <a:lumOff val="8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87342C4-D4FE-4CF2-BD7C-89694436B6B1}"/>
              </a:ext>
            </a:extLst>
          </p:cNvPr>
          <p:cNvSpPr/>
          <p:nvPr/>
        </p:nvSpPr>
        <p:spPr>
          <a:xfrm>
            <a:off x="395536" y="3789040"/>
            <a:ext cx="7272808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613"/>
              </a:spcBef>
              <a:buClrTx/>
              <a:buFontTx/>
              <a:buNone/>
            </a:pPr>
            <a:r>
              <a:rPr lang="ru-RU" altLang="x-none" sz="1600" b="0" dirty="0">
                <a:solidFill>
                  <a:srgbClr val="001642"/>
                </a:solidFill>
                <a:cs typeface="Arial" panose="020B0604020202020204" pitchFamily="34" charset="0"/>
              </a:rPr>
              <a:t>Однако, на самом деле, не всё так однозначно. С одной стороны, сгибание позвоночника, действительно, вызывает увеличение расстояния между задними частями тел позвонков, но, с другой стороны, флексия не только не уменьшает компрессию ущемлённых корешков, а, напротив, увеличивает натяжение корешков и степень их компрессии грыжей диска, а также усиливает натяжение задней продольной связки, в том числе за счёт давления на неё </a:t>
            </a:r>
            <a:r>
              <a:rPr lang="ru-RU" altLang="x-none" sz="1600" b="0" dirty="0" err="1">
                <a:solidFill>
                  <a:srgbClr val="001642"/>
                </a:solidFill>
                <a:cs typeface="Arial" panose="020B0604020202020204" pitchFamily="34" charset="0"/>
              </a:rPr>
              <a:t>пульпозного</a:t>
            </a:r>
            <a:r>
              <a:rPr lang="ru-RU" altLang="x-none" sz="1600" b="0" dirty="0">
                <a:solidFill>
                  <a:srgbClr val="001642"/>
                </a:solidFill>
                <a:cs typeface="Arial" panose="020B0604020202020204" pitchFamily="34" charset="0"/>
              </a:rPr>
              <a:t> ядра, провоцируя тем самым новые очаги </a:t>
            </a:r>
            <a:r>
              <a:rPr lang="ru-RU" altLang="x-none" sz="1600" b="0" dirty="0" err="1">
                <a:solidFill>
                  <a:srgbClr val="001642"/>
                </a:solidFill>
                <a:cs typeface="Arial" panose="020B0604020202020204" pitchFamily="34" charset="0"/>
              </a:rPr>
              <a:t>грыжеобразования</a:t>
            </a:r>
            <a:r>
              <a:rPr lang="ru-RU" altLang="x-none" sz="1600" b="0" dirty="0">
                <a:solidFill>
                  <a:srgbClr val="001642"/>
                </a:solidFill>
                <a:cs typeface="Arial" panose="020B0604020202020204" pitchFamily="34" charset="0"/>
              </a:rPr>
              <a:t> или ухудшая течение уже имеющихся грыж</a:t>
            </a:r>
            <a:r>
              <a:rPr lang="en-US" altLang="x-none" sz="1600" b="0" dirty="0">
                <a:solidFill>
                  <a:srgbClr val="001642"/>
                </a:solidFill>
                <a:cs typeface="Arial" panose="020B0604020202020204" pitchFamily="34" charset="0"/>
              </a:rPr>
              <a:t>.</a:t>
            </a:r>
            <a:endParaRPr lang="ru-RU" altLang="x-none" sz="1600" b="0" dirty="0">
              <a:solidFill>
                <a:srgbClr val="001642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ts val="613"/>
              </a:spcBef>
              <a:buClrTx/>
              <a:buFontTx/>
              <a:buNone/>
            </a:pPr>
            <a:r>
              <a:rPr lang="en-US" altLang="x-none" sz="1400" i="1" dirty="0">
                <a:solidFill>
                  <a:srgbClr val="001642"/>
                </a:solidFill>
                <a:cs typeface="Arial" panose="020B0604020202020204" pitchFamily="34" charset="0"/>
              </a:rPr>
              <a:t>[</a:t>
            </a:r>
            <a:r>
              <a:rPr lang="en-US" altLang="x-none" sz="1400" i="1" dirty="0" err="1">
                <a:solidFill>
                  <a:srgbClr val="001642"/>
                </a:solidFill>
                <a:cs typeface="Arial" panose="020B0604020202020204" pitchFamily="34" charset="0"/>
              </a:rPr>
              <a:t>Inufusa</a:t>
            </a:r>
            <a:r>
              <a:rPr lang="en-US" altLang="x-none" sz="1400" i="1" dirty="0">
                <a:solidFill>
                  <a:srgbClr val="001642"/>
                </a:solidFill>
                <a:cs typeface="Arial" panose="020B0604020202020204" pitchFamily="34" charset="0"/>
              </a:rPr>
              <a:t> A</a:t>
            </a:r>
            <a:r>
              <a:rPr lang="ru-RU" altLang="x-none" sz="1400" i="1" dirty="0">
                <a:solidFill>
                  <a:srgbClr val="001642"/>
                </a:solidFill>
                <a:cs typeface="Arial" panose="020B0604020202020204" pitchFamily="34" charset="0"/>
              </a:rPr>
              <a:t>.</a:t>
            </a:r>
            <a:r>
              <a:rPr lang="en-US" altLang="x-none" sz="1400" i="1" dirty="0">
                <a:solidFill>
                  <a:srgbClr val="001642"/>
                </a:solidFill>
                <a:cs typeface="Arial" panose="020B0604020202020204" pitchFamily="34" charset="0"/>
              </a:rPr>
              <a:t> et al., 1996, Nazari J</a:t>
            </a:r>
            <a:r>
              <a:rPr lang="ru-RU" altLang="x-none" sz="1400" i="1" dirty="0">
                <a:solidFill>
                  <a:srgbClr val="001642"/>
                </a:solidFill>
                <a:cs typeface="Arial" panose="020B0604020202020204" pitchFamily="34" charset="0"/>
              </a:rPr>
              <a:t>.</a:t>
            </a:r>
            <a:r>
              <a:rPr lang="en-US" altLang="x-none" sz="1400" i="1" dirty="0">
                <a:solidFill>
                  <a:srgbClr val="001642"/>
                </a:solidFill>
                <a:cs typeface="Arial" panose="020B0604020202020204" pitchFamily="34" charset="0"/>
              </a:rPr>
              <a:t> et al</a:t>
            </a:r>
            <a:r>
              <a:rPr lang="ru-RU" altLang="x-none" sz="1400" i="1" dirty="0">
                <a:solidFill>
                  <a:srgbClr val="001642"/>
                </a:solidFill>
                <a:cs typeface="Arial" panose="020B0604020202020204" pitchFamily="34" charset="0"/>
              </a:rPr>
              <a:t>., 2011</a:t>
            </a:r>
            <a:r>
              <a:rPr lang="en-US" altLang="x-none" sz="1400" i="1" dirty="0">
                <a:solidFill>
                  <a:srgbClr val="001642"/>
                </a:solidFill>
                <a:cs typeface="Arial" panose="020B0604020202020204" pitchFamily="34" charset="0"/>
              </a:rPr>
              <a:t>]</a:t>
            </a:r>
            <a:endParaRPr lang="ru-RU" altLang="x-none" sz="1400" i="1" dirty="0">
              <a:solidFill>
                <a:srgbClr val="001642"/>
              </a:solidFill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AE2E1313-D4DD-4128-85ED-900E7EE64961}"/>
              </a:ext>
            </a:extLst>
          </p:cNvPr>
          <p:cNvSpPr/>
          <p:nvPr/>
        </p:nvSpPr>
        <p:spPr>
          <a:xfrm>
            <a:off x="395536" y="1633512"/>
            <a:ext cx="741682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513"/>
              </a:spcBef>
              <a:buClrTx/>
              <a:buFontTx/>
              <a:buNone/>
            </a:pPr>
            <a:r>
              <a:rPr lang="ru-RU" altLang="x-none" sz="1600" b="0" dirty="0">
                <a:solidFill>
                  <a:srgbClr val="001642"/>
                </a:solidFill>
                <a:cs typeface="Arial" panose="020B0604020202020204" pitchFamily="34" charset="0"/>
              </a:rPr>
              <a:t>Как известно, в России и других странах до настоящего времени при лечении ОХП используется методика, направленная на «</a:t>
            </a:r>
            <a:r>
              <a:rPr lang="ru-RU" altLang="x-none" sz="1600" b="0" dirty="0" err="1">
                <a:solidFill>
                  <a:srgbClr val="001642"/>
                </a:solidFill>
                <a:cs typeface="Arial" panose="020B0604020202020204" pitchFamily="34" charset="0"/>
              </a:rPr>
              <a:t>кифозирование</a:t>
            </a:r>
            <a:r>
              <a:rPr lang="ru-RU" altLang="x-none" sz="1600" b="0" dirty="0">
                <a:solidFill>
                  <a:srgbClr val="001642"/>
                </a:solidFill>
                <a:cs typeface="Arial" panose="020B0604020202020204" pitchFamily="34" charset="0"/>
              </a:rPr>
              <a:t>» позвоночника. Основным аргументом сторонников данного метода лечения является тезис о том, что сгибание (флексия) увеличивает резервные пространства позвоночного канала, расширяет межпозвонковые отверстия, создавая условия для уменьшения компрессии ущемлённого грыжей корешка, а также то, что при разгибании (экстензии) позвоночника велика вероятность секвестрации грыжи диска.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xmlns="" id="{55FA56D4-EC7A-44F5-B015-82D12B194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61914"/>
            <a:ext cx="7633096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x-none" sz="2400" dirty="0">
                <a:solidFill>
                  <a:srgbClr val="00297A"/>
                </a:solidFill>
                <a:cs typeface="Arial" panose="020B0604020202020204" pitchFamily="34" charset="0"/>
              </a:rPr>
              <a:t>АКТУАЛЬНОСТЬ ПРОБЛЕМ</a:t>
            </a:r>
            <a:r>
              <a:rPr lang="en-US" altLang="x-none" sz="2400" dirty="0">
                <a:solidFill>
                  <a:srgbClr val="00297A"/>
                </a:solidFill>
                <a:cs typeface="Arial" panose="020B0604020202020204" pitchFamily="34" charset="0"/>
              </a:rPr>
              <a:t> </a:t>
            </a:r>
            <a:r>
              <a:rPr lang="ru-RU" altLang="x-none" sz="2400" dirty="0">
                <a:solidFill>
                  <a:srgbClr val="00297A"/>
                </a:solidFill>
                <a:cs typeface="Arial" panose="020B0604020202020204" pitchFamily="34" charset="0"/>
              </a:rPr>
              <a:t>ЗАБОЛЕВАНИЙ ПОЗВОНОЧНИКА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974652C8-8362-4B40-B495-8D2D9598B89C}"/>
              </a:ext>
            </a:extLst>
          </p:cNvPr>
          <p:cNvCxnSpPr>
            <a:cxnSpLocks/>
          </p:cNvCxnSpPr>
          <p:nvPr/>
        </p:nvCxnSpPr>
        <p:spPr>
          <a:xfrm>
            <a:off x="-144463" y="1326010"/>
            <a:ext cx="7164735" cy="0"/>
          </a:xfrm>
          <a:prstGeom prst="line">
            <a:avLst/>
          </a:prstGeom>
          <a:ln cap="rnd">
            <a:solidFill>
              <a:srgbClr val="00297A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233DA37-657E-4490-B3CF-2C8121F50F37}"/>
              </a:ext>
            </a:extLst>
          </p:cNvPr>
          <p:cNvSpPr/>
          <p:nvPr/>
        </p:nvSpPr>
        <p:spPr>
          <a:xfrm>
            <a:off x="323528" y="4149080"/>
            <a:ext cx="739983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613"/>
              </a:spcBef>
              <a:buClrTx/>
              <a:buFontTx/>
              <a:buNone/>
            </a:pPr>
            <a:r>
              <a:rPr lang="ru-RU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  <a:t>Таким образом, </a:t>
            </a:r>
            <a:r>
              <a:rPr lang="ru-RU" altLang="x-none" sz="1600" b="0" dirty="0">
                <a:solidFill>
                  <a:srgbClr val="FFC000"/>
                </a:solidFill>
                <a:cs typeface="Arial" panose="020B0604020202020204" pitchFamily="34" charset="0"/>
              </a:rPr>
              <a:t>экстензия</a:t>
            </a:r>
            <a:r>
              <a:rPr lang="ru-RU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  <a:t> позвоночника, совмещенная с его</a:t>
            </a:r>
            <a:r>
              <a:rPr lang="ru-RU" altLang="x-none" sz="1600" b="0" dirty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ru-RU" altLang="x-none" sz="1600" b="0" dirty="0" err="1">
                <a:solidFill>
                  <a:srgbClr val="FFC000"/>
                </a:solidFill>
                <a:cs typeface="Arial" panose="020B0604020202020204" pitchFamily="34" charset="0"/>
              </a:rPr>
              <a:t>тракцией</a:t>
            </a:r>
            <a:r>
              <a:rPr lang="ru-RU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  <a:t>, позволяет увеличить высоту диска преимущественно за счет передней части, увеличить расстояние между передними частями позвонков, уменьшить степень натяжения корешков и натяжение задней продольной связки, одновременно снижая вероятность секвестрации грыжи при экстензии, что тем самым приводит к уменьшению болевого синдрома</a:t>
            </a:r>
            <a:r>
              <a:rPr lang="en-US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  <a:t/>
            </a:r>
            <a:br>
              <a:rPr lang="en-US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</a:br>
            <a:r>
              <a:rPr lang="ru-RU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  <a:t>у больных ОХП, как осложненного </a:t>
            </a:r>
            <a:r>
              <a:rPr lang="ru-RU" altLang="x-none" sz="1600" b="0" dirty="0" err="1">
                <a:solidFill>
                  <a:srgbClr val="FFFFFF"/>
                </a:solidFill>
                <a:cs typeface="Arial" panose="020B0604020202020204" pitchFamily="34" charset="0"/>
              </a:rPr>
              <a:t>грыжеобразованием</a:t>
            </a:r>
            <a:r>
              <a:rPr lang="ru-RU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  <a:t>,</a:t>
            </a:r>
            <a:r>
              <a:rPr lang="en-US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  <a:t/>
            </a:r>
            <a:br>
              <a:rPr lang="en-US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</a:br>
            <a:r>
              <a:rPr lang="ru-RU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  <a:t>так и без </a:t>
            </a:r>
            <a:r>
              <a:rPr lang="ru-RU" altLang="x-none" sz="1600" b="0" dirty="0" err="1">
                <a:solidFill>
                  <a:srgbClr val="FFFFFF"/>
                </a:solidFill>
                <a:cs typeface="Arial" panose="020B0604020202020204" pitchFamily="34" charset="0"/>
              </a:rPr>
              <a:t>грыжеобразования</a:t>
            </a:r>
            <a:r>
              <a:rPr lang="ru-RU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8EAE5734-FE96-4368-A052-4C54CCA207AD}"/>
              </a:ext>
            </a:extLst>
          </p:cNvPr>
          <p:cNvSpPr/>
          <p:nvPr/>
        </p:nvSpPr>
        <p:spPr>
          <a:xfrm>
            <a:off x="323528" y="1640938"/>
            <a:ext cx="7848872" cy="2664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613"/>
              </a:spcBef>
              <a:buClrTx/>
              <a:buFontTx/>
              <a:buNone/>
            </a:pPr>
            <a:r>
              <a:rPr lang="ru-RU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  <a:t>В последние годы всё большую популярность в лечении ОХП приобретает методика, </a:t>
            </a:r>
            <a:r>
              <a:rPr lang="en-US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  <a:t>“</a:t>
            </a:r>
            <a:r>
              <a:rPr lang="ru-RU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  <a:t>противоположная</a:t>
            </a:r>
            <a:r>
              <a:rPr lang="en-US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  <a:t>”</a:t>
            </a:r>
            <a:r>
              <a:rPr lang="ru-RU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ru-RU" altLang="x-none" sz="1600" b="0" dirty="0" err="1">
                <a:solidFill>
                  <a:srgbClr val="FFFFFF"/>
                </a:solidFill>
                <a:cs typeface="Arial" panose="020B0604020202020204" pitchFamily="34" charset="0"/>
              </a:rPr>
              <a:t>кифозированию</a:t>
            </a:r>
            <a:r>
              <a:rPr lang="ru-RU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  <a:t> и направленная на </a:t>
            </a:r>
            <a:r>
              <a:rPr lang="ru-RU" altLang="x-none" sz="1600" b="0" dirty="0">
                <a:solidFill>
                  <a:srgbClr val="FFC000"/>
                </a:solidFill>
                <a:cs typeface="Arial" panose="020B0604020202020204" pitchFamily="34" charset="0"/>
              </a:rPr>
              <a:t>«</a:t>
            </a:r>
            <a:r>
              <a:rPr lang="ru-RU" altLang="x-none" sz="1600" b="0" dirty="0" err="1">
                <a:solidFill>
                  <a:srgbClr val="FFC000"/>
                </a:solidFill>
                <a:cs typeface="Arial" panose="020B0604020202020204" pitchFamily="34" charset="0"/>
              </a:rPr>
              <a:t>лордозирование</a:t>
            </a:r>
            <a:r>
              <a:rPr lang="ru-RU" altLang="x-none" sz="1600" b="0" dirty="0">
                <a:solidFill>
                  <a:srgbClr val="FFC000"/>
                </a:solidFill>
                <a:cs typeface="Arial" panose="020B0604020202020204" pitchFamily="34" charset="0"/>
              </a:rPr>
              <a:t>» </a:t>
            </a:r>
            <a:r>
              <a:rPr lang="ru-RU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  <a:t>позвоночника. Сторонники данного метода считают,</a:t>
            </a:r>
            <a:r>
              <a:rPr lang="en-US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  <a:t/>
            </a:r>
            <a:br>
              <a:rPr lang="en-US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</a:br>
            <a:r>
              <a:rPr lang="ru-RU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  <a:t>что </a:t>
            </a:r>
            <a:r>
              <a:rPr lang="ru-RU" altLang="x-none" sz="1600" b="0" dirty="0">
                <a:solidFill>
                  <a:srgbClr val="FFC000"/>
                </a:solidFill>
                <a:cs typeface="Arial" panose="020B0604020202020204" pitchFamily="34" charset="0"/>
              </a:rPr>
              <a:t>разгибание (экстензия) </a:t>
            </a:r>
            <a:r>
              <a:rPr lang="ru-RU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  <a:t>позвоночника вызывает уменьшение расстояния между задними частями тел позвонков, уменьшение натяжения задней продольной связки и, следовательно, уменьшение степени компрессии и натяжения корешков,</a:t>
            </a:r>
            <a:r>
              <a:rPr lang="en-US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ru-RU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  <a:t>при этом </a:t>
            </a:r>
            <a:r>
              <a:rPr lang="ru-RU" altLang="x-none" sz="1600" b="0" dirty="0" err="1">
                <a:solidFill>
                  <a:srgbClr val="FFFFFF"/>
                </a:solidFill>
                <a:cs typeface="Arial" panose="020B0604020202020204" pitchFamily="34" charset="0"/>
              </a:rPr>
              <a:t>пульпозное</a:t>
            </a:r>
            <a:r>
              <a:rPr lang="ru-RU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  <a:t> ядро диска кзади не смещается,</a:t>
            </a:r>
            <a:r>
              <a:rPr lang="en-US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  <a:t/>
            </a:r>
            <a:br>
              <a:rPr lang="en-US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</a:br>
            <a:r>
              <a:rPr lang="ru-RU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  <a:t>т.е.</a:t>
            </a:r>
            <a:r>
              <a:rPr lang="ru-RU" altLang="x-none" sz="1600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ru-RU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  <a:t>провоцирования</a:t>
            </a:r>
            <a:r>
              <a:rPr lang="ru-RU" altLang="x-none" sz="1600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ru-RU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  <a:t>новых очагов </a:t>
            </a:r>
            <a:r>
              <a:rPr lang="ru-RU" altLang="x-none" sz="1600" b="0" dirty="0" err="1">
                <a:solidFill>
                  <a:srgbClr val="FFFFFF"/>
                </a:solidFill>
                <a:cs typeface="Arial" panose="020B0604020202020204" pitchFamily="34" charset="0"/>
              </a:rPr>
              <a:t>грыжеобразования</a:t>
            </a:r>
            <a:r>
              <a:rPr lang="ru-RU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  <a:t> не происходит</a:t>
            </a:r>
            <a:r>
              <a:rPr lang="en-US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  <a:t>.</a:t>
            </a:r>
            <a:br>
              <a:rPr lang="en-US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</a:br>
            <a:r>
              <a:rPr lang="en-US" altLang="x-none" sz="1400" i="1" dirty="0">
                <a:cs typeface="Arial" panose="020B0604020202020204" pitchFamily="34" charset="0"/>
              </a:rPr>
              <a:t>[</a:t>
            </a:r>
            <a:r>
              <a:rPr lang="en-US" altLang="x-none" sz="1400" i="1" dirty="0" err="1">
                <a:cs typeface="Arial" panose="020B0604020202020204" pitchFamily="34" charset="0"/>
              </a:rPr>
              <a:t>Apfel</a:t>
            </a:r>
            <a:r>
              <a:rPr lang="en-US" altLang="x-none" sz="1400" i="1" dirty="0">
                <a:cs typeface="Arial" panose="020B0604020202020204" pitchFamily="34" charset="0"/>
              </a:rPr>
              <a:t> C. et al., 2010]</a:t>
            </a:r>
            <a:endParaRPr lang="ru-RU" altLang="x-none" sz="1400" dirty="0">
              <a:cs typeface="Arial" panose="020B0604020202020204" pitchFamily="34" charset="0"/>
            </a:endParaRPr>
          </a:p>
          <a:p>
            <a:pPr eaLnBrk="1" hangingPunct="1">
              <a:spcBef>
                <a:spcPts val="513"/>
              </a:spcBef>
              <a:buClrTx/>
              <a:buFontTx/>
              <a:buNone/>
            </a:pPr>
            <a:endParaRPr lang="ru-RU" altLang="x-none" sz="1600" b="0" dirty="0">
              <a:solidFill>
                <a:srgbClr val="FFCC00"/>
              </a:solidFill>
              <a:cs typeface="Arial" panose="020B0604020202020204" pitchFamily="34" charset="0"/>
            </a:endParaRP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xmlns="" id="{61CD4B34-FD59-46FA-B268-7902F9131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61914"/>
            <a:ext cx="7633096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x-none" sz="2400" dirty="0">
                <a:cs typeface="Arial" panose="020B0604020202020204" pitchFamily="34" charset="0"/>
              </a:rPr>
              <a:t>АКТУАЛЬНОСТЬ ПРОБЛЕМ</a:t>
            </a:r>
            <a:r>
              <a:rPr lang="en-US" altLang="x-none" sz="2400" dirty="0">
                <a:cs typeface="Arial" panose="020B0604020202020204" pitchFamily="34" charset="0"/>
              </a:rPr>
              <a:t> </a:t>
            </a:r>
            <a:r>
              <a:rPr lang="ru-RU" altLang="x-none" sz="2400" dirty="0">
                <a:cs typeface="Arial" panose="020B0604020202020204" pitchFamily="34" charset="0"/>
              </a:rPr>
              <a:t>ЗАБОЛЕВАНИЙ ПОЗВОНОЧНИКА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72A1636D-E958-4499-902F-1EF289B8A21F}"/>
              </a:ext>
            </a:extLst>
          </p:cNvPr>
          <p:cNvCxnSpPr>
            <a:cxnSpLocks/>
          </p:cNvCxnSpPr>
          <p:nvPr/>
        </p:nvCxnSpPr>
        <p:spPr>
          <a:xfrm>
            <a:off x="-144463" y="1326010"/>
            <a:ext cx="7308751" cy="0"/>
          </a:xfrm>
          <a:prstGeom prst="line">
            <a:avLst/>
          </a:prstGeom>
          <a:ln cap="rnd">
            <a:solidFill>
              <a:schemeClr val="accent1">
                <a:lumMod val="20000"/>
                <a:lumOff val="8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E3618FE3-C3BF-4DE1-B231-5E216E5BAF7A}"/>
              </a:ext>
            </a:extLst>
          </p:cNvPr>
          <p:cNvSpPr/>
          <p:nvPr/>
        </p:nvSpPr>
        <p:spPr>
          <a:xfrm>
            <a:off x="-144463" y="-27384"/>
            <a:ext cx="9324975" cy="4150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3" name="Text Box 2">
            <a:extLst>
              <a:ext uri="{FF2B5EF4-FFF2-40B4-BE49-F238E27FC236}">
                <a16:creationId xmlns:a16="http://schemas.microsoft.com/office/drawing/2014/main" xmlns="" id="{14D25391-6E84-4A6B-AC68-5A0AC8790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4279755"/>
            <a:ext cx="4040188" cy="211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413"/>
              </a:spcBef>
              <a:buClrTx/>
              <a:buFontTx/>
              <a:buNone/>
            </a:pPr>
            <a:r>
              <a:rPr lang="ru-RU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  <a:t>Мы рассматриваем новейшую </a:t>
            </a:r>
            <a:r>
              <a:rPr lang="ru-RU" altLang="x-none" sz="1600" b="0" dirty="0" err="1">
                <a:solidFill>
                  <a:srgbClr val="FFFFFF"/>
                </a:solidFill>
                <a:cs typeface="Arial" panose="020B0604020202020204" pitchFamily="34" charset="0"/>
              </a:rPr>
              <a:t>тракционно-экстензионную</a:t>
            </a:r>
            <a:r>
              <a:rPr lang="ru-RU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  <a:t> роботизированную систему</a:t>
            </a:r>
            <a:r>
              <a:rPr lang="en-US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  <a:t/>
            </a:r>
            <a:br>
              <a:rPr lang="en-US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</a:br>
            <a:r>
              <a:rPr lang="en-US" altLang="x-none" sz="1600" dirty="0">
                <a:solidFill>
                  <a:srgbClr val="FFC000"/>
                </a:solidFill>
                <a:cs typeface="Arial" panose="020B0604020202020204" pitchFamily="34" charset="0"/>
              </a:rPr>
              <a:t>KINETRAC KNX 7000 </a:t>
            </a:r>
            <a:r>
              <a:rPr lang="en-US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  <a:t>(</a:t>
            </a:r>
            <a:r>
              <a:rPr lang="ru-RU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  <a:t>Ю. Корея), оснащенную программой для работы декомпрессора, поддерживающего движения позвоночника</a:t>
            </a:r>
            <a:r>
              <a:rPr lang="en-US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  <a:t/>
            </a:r>
            <a:br>
              <a:rPr lang="en-US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</a:br>
            <a:r>
              <a:rPr lang="ru-RU" altLang="x-none" sz="1600" b="0" u="sng" dirty="0">
                <a:solidFill>
                  <a:srgbClr val="FFC000"/>
                </a:solidFill>
                <a:cs typeface="Arial" panose="020B0604020202020204" pitchFamily="34" charset="0"/>
              </a:rPr>
              <a:t>в трех плоскостях</a:t>
            </a:r>
            <a:r>
              <a:rPr lang="ru-RU" altLang="x-none" sz="1600" b="0" dirty="0">
                <a:solidFill>
                  <a:srgbClr val="FFC000"/>
                </a:solidFill>
                <a:cs typeface="Arial" panose="020B0604020202020204" pitchFamily="34" charset="0"/>
              </a:rPr>
              <a:t>.</a:t>
            </a:r>
            <a:r>
              <a:rPr lang="ru-RU" altLang="x-none" sz="1600" b="0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20484" name="Text Box 3">
            <a:extLst>
              <a:ext uri="{FF2B5EF4-FFF2-40B4-BE49-F238E27FC236}">
                <a16:creationId xmlns:a16="http://schemas.microsoft.com/office/drawing/2014/main" xmlns="" id="{9DE6BCDF-21DD-4523-9A5D-E163624FE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363" y="3572277"/>
            <a:ext cx="3960812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613"/>
              </a:spcBef>
              <a:buClrTx/>
              <a:buFontTx/>
              <a:buNone/>
            </a:pPr>
            <a:r>
              <a:rPr lang="en-US" altLang="x-none" sz="1700" b="0" dirty="0">
                <a:solidFill>
                  <a:schemeClr val="tx1"/>
                </a:solidFill>
                <a:cs typeface="Arial" panose="020B0604020202020204" pitchFamily="34" charset="0"/>
              </a:rPr>
              <a:t>FINNTRAC</a:t>
            </a:r>
          </a:p>
        </p:txBody>
      </p:sp>
      <p:pic>
        <p:nvPicPr>
          <p:cNvPr id="20485" name="Picture 4">
            <a:extLst>
              <a:ext uri="{FF2B5EF4-FFF2-40B4-BE49-F238E27FC236}">
                <a16:creationId xmlns:a16="http://schemas.microsoft.com/office/drawing/2014/main" xmlns="" id="{44AE7786-106D-4B24-ABEB-2D8A812A89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435"/>
          <a:stretch/>
        </p:blipFill>
        <p:spPr bwMode="auto">
          <a:xfrm>
            <a:off x="355601" y="1921661"/>
            <a:ext cx="3424312" cy="16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7" name="Picture 6">
            <a:extLst>
              <a:ext uri="{FF2B5EF4-FFF2-40B4-BE49-F238E27FC236}">
                <a16:creationId xmlns:a16="http://schemas.microsoft.com/office/drawing/2014/main" xmlns="" id="{76AC131E-1BCF-4F30-A822-A53244755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132857"/>
            <a:ext cx="3096344" cy="146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BE409E9-B877-46ED-BBE9-8B8BADEA4CB3}"/>
              </a:ext>
            </a:extLst>
          </p:cNvPr>
          <p:cNvSpPr/>
          <p:nvPr/>
        </p:nvSpPr>
        <p:spPr>
          <a:xfrm>
            <a:off x="251520" y="1209143"/>
            <a:ext cx="73923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x-none" sz="1600" b="0" dirty="0">
                <a:solidFill>
                  <a:schemeClr val="tx1"/>
                </a:solidFill>
                <a:cs typeface="Arial" panose="020B0604020202020204" pitchFamily="34" charset="0"/>
              </a:rPr>
              <a:t>В </a:t>
            </a:r>
            <a:r>
              <a:rPr lang="ru-RU" altLang="x-none" sz="1600" b="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медцентрах</a:t>
            </a:r>
            <a:r>
              <a:rPr lang="ru-RU" altLang="x-none" sz="1600" b="0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ru-RU" altLang="x-none" sz="1600" b="0" dirty="0">
                <a:solidFill>
                  <a:schemeClr val="tx1"/>
                </a:solidFill>
                <a:cs typeface="Arial" panose="020B0604020202020204" pitchFamily="34" charset="0"/>
              </a:rPr>
              <a:t>России до настоящего времени применялись</a:t>
            </a:r>
            <a:endParaRPr lang="en-US" altLang="x-none" sz="1600" b="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r>
              <a:rPr lang="ru-RU" altLang="x-none" sz="1600" b="0" dirty="0">
                <a:solidFill>
                  <a:schemeClr val="tx1"/>
                </a:solidFill>
                <a:cs typeface="Arial" panose="020B0604020202020204" pitchFamily="34" charset="0"/>
              </a:rPr>
              <a:t>два типа </a:t>
            </a:r>
            <a:r>
              <a:rPr lang="ru-RU" altLang="x-none" sz="1600" b="0" dirty="0" err="1">
                <a:solidFill>
                  <a:schemeClr val="tx1"/>
                </a:solidFill>
                <a:cs typeface="Arial" panose="020B0604020202020204" pitchFamily="34" charset="0"/>
              </a:rPr>
              <a:t>тракционных</a:t>
            </a:r>
            <a:r>
              <a:rPr lang="ru-RU" altLang="x-none" sz="1600" b="0" dirty="0">
                <a:solidFill>
                  <a:schemeClr val="tx1"/>
                </a:solidFill>
                <a:cs typeface="Arial" panose="020B0604020202020204" pitchFamily="34" charset="0"/>
              </a:rPr>
              <a:t> столов (работающих в </a:t>
            </a:r>
            <a:r>
              <a:rPr lang="ru-RU" altLang="x-none" sz="1600" u="sng" dirty="0">
                <a:solidFill>
                  <a:schemeClr val="tx1"/>
                </a:solidFill>
                <a:cs typeface="Arial" panose="020B0604020202020204" pitchFamily="34" charset="0"/>
              </a:rPr>
              <a:t>одной</a:t>
            </a:r>
            <a:r>
              <a:rPr lang="ru-RU" altLang="x-none" sz="1600" b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ru-RU" altLang="x-none" sz="1600" b="0" dirty="0" smtClean="0">
                <a:solidFill>
                  <a:schemeClr val="tx1"/>
                </a:solidFill>
                <a:cs typeface="Arial" panose="020B0604020202020204" pitchFamily="34" charset="0"/>
              </a:rPr>
              <a:t>и двух плоскостях):</a:t>
            </a:r>
            <a:endParaRPr lang="x-none" sz="16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1">
            <a:extLst>
              <a:ext uri="{FF2B5EF4-FFF2-40B4-BE49-F238E27FC236}">
                <a16:creationId xmlns:a16="http://schemas.microsoft.com/office/drawing/2014/main" xmlns="" id="{9E041861-96E0-43DA-9B83-3930ED296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702" y="206054"/>
            <a:ext cx="7633096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x-none" sz="2400" dirty="0">
                <a:solidFill>
                  <a:srgbClr val="00297A"/>
                </a:solidFill>
                <a:cs typeface="Arial" panose="020B0604020202020204" pitchFamily="34" charset="0"/>
              </a:rPr>
              <a:t>АКТУАЛЬНОСТЬ ПРОБЛЕМ</a:t>
            </a:r>
            <a:r>
              <a:rPr lang="en-US" altLang="x-none" sz="2400" dirty="0">
                <a:solidFill>
                  <a:srgbClr val="00297A"/>
                </a:solidFill>
                <a:cs typeface="Arial" panose="020B0604020202020204" pitchFamily="34" charset="0"/>
              </a:rPr>
              <a:t> </a:t>
            </a:r>
            <a:r>
              <a:rPr lang="ru-RU" altLang="x-none" sz="2400" dirty="0">
                <a:solidFill>
                  <a:srgbClr val="00297A"/>
                </a:solidFill>
                <a:cs typeface="Arial" panose="020B0604020202020204" pitchFamily="34" charset="0"/>
              </a:rPr>
              <a:t>ЗАБОЛЕВАНИЙ ПОЗВОНОЧНИКА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81D5A81C-F846-46F0-AD4E-882303EF64DC}"/>
              </a:ext>
            </a:extLst>
          </p:cNvPr>
          <p:cNvCxnSpPr>
            <a:cxnSpLocks/>
          </p:cNvCxnSpPr>
          <p:nvPr/>
        </p:nvCxnSpPr>
        <p:spPr>
          <a:xfrm>
            <a:off x="-144463" y="1052736"/>
            <a:ext cx="7308751" cy="0"/>
          </a:xfrm>
          <a:prstGeom prst="line">
            <a:avLst/>
          </a:prstGeom>
          <a:ln cap="rnd">
            <a:solidFill>
              <a:srgbClr val="00297A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F4E5610-34F3-4EEA-A3C9-EAB9AF07ED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379" b="18732"/>
          <a:stretch/>
        </p:blipFill>
        <p:spPr>
          <a:xfrm>
            <a:off x="3699794" y="3861048"/>
            <a:ext cx="5328591" cy="2924853"/>
          </a:xfrm>
          <a:prstGeom prst="rect">
            <a:avLst/>
          </a:prstGeom>
        </p:spPr>
      </p:pic>
      <p:sp>
        <p:nvSpPr>
          <p:cNvPr id="20486" name="Text Box 5">
            <a:extLst>
              <a:ext uri="{FF2B5EF4-FFF2-40B4-BE49-F238E27FC236}">
                <a16:creationId xmlns:a16="http://schemas.microsoft.com/office/drawing/2014/main" xmlns="" id="{10A302B5-5BB3-4ADF-82C8-0F13709E7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5368" y="3568886"/>
            <a:ext cx="4041775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613"/>
              </a:spcBef>
              <a:buClrTx/>
              <a:buFontTx/>
              <a:buNone/>
            </a:pPr>
            <a:r>
              <a:rPr lang="en-US" altLang="x-none" sz="1700" b="0" dirty="0">
                <a:solidFill>
                  <a:schemeClr val="tx1"/>
                </a:solidFill>
                <a:cs typeface="Arial" panose="020B0604020202020204" pitchFamily="34" charset="0"/>
              </a:rPr>
              <a:t>ANATOMOTOR</a:t>
            </a: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굴림"/>
        <a:ea typeface=""/>
        <a:cs typeface="굴림"/>
      </a:majorFont>
      <a:minorFont>
        <a:latin typeface="Calibri"/>
        <a:ea typeface=""/>
        <a:cs typeface="굴림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x-none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x-none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굴림"/>
        <a:ea typeface=""/>
        <a:cs typeface="굴림"/>
      </a:majorFont>
      <a:minorFont>
        <a:latin typeface="Calibri"/>
        <a:ea typeface=""/>
        <a:cs typeface="굴림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x-none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x-none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827</TotalTime>
  <Words>3389</Words>
  <Application>Microsoft Office PowerPoint</Application>
  <PresentationFormat>Экран (4:3)</PresentationFormat>
  <Paragraphs>473</Paragraphs>
  <Slides>45</Slides>
  <Notes>44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45</vt:i4>
      </vt:variant>
    </vt:vector>
  </HeadingPairs>
  <TitlesOfParts>
    <vt:vector size="48" baseType="lpstr">
      <vt:lpstr>Тема Office</vt:lpstr>
      <vt:lpstr>Тема Office</vt:lpstr>
      <vt:lpstr>1_Тема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Athlon</dc:creator>
  <cp:lastModifiedBy>Zver</cp:lastModifiedBy>
  <cp:revision>110</cp:revision>
  <dcterms:modified xsi:type="dcterms:W3CDTF">2023-05-06T17:02:51Z</dcterms:modified>
</cp:coreProperties>
</file>